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688" r:id="rId2"/>
    <p:sldId id="719" r:id="rId3"/>
    <p:sldId id="720" r:id="rId4"/>
    <p:sldId id="721" r:id="rId5"/>
    <p:sldId id="722" r:id="rId6"/>
    <p:sldId id="705" r:id="rId7"/>
    <p:sldId id="729" r:id="rId8"/>
    <p:sldId id="709" r:id="rId9"/>
    <p:sldId id="730" r:id="rId10"/>
    <p:sldId id="708" r:id="rId11"/>
    <p:sldId id="710" r:id="rId12"/>
    <p:sldId id="711" r:id="rId13"/>
    <p:sldId id="712" r:id="rId14"/>
    <p:sldId id="713" r:id="rId15"/>
    <p:sldId id="736" r:id="rId16"/>
    <p:sldId id="723" r:id="rId17"/>
    <p:sldId id="724" r:id="rId18"/>
    <p:sldId id="714" r:id="rId19"/>
    <p:sldId id="715" r:id="rId20"/>
    <p:sldId id="718" r:id="rId21"/>
    <p:sldId id="728" r:id="rId22"/>
    <p:sldId id="716" r:id="rId23"/>
    <p:sldId id="717" r:id="rId24"/>
    <p:sldId id="386" r:id="rId25"/>
    <p:sldId id="732" r:id="rId26"/>
    <p:sldId id="657" r:id="rId27"/>
    <p:sldId id="706" r:id="rId28"/>
    <p:sldId id="707" r:id="rId29"/>
    <p:sldId id="700" r:id="rId30"/>
    <p:sldId id="727" r:id="rId31"/>
    <p:sldId id="734" r:id="rId32"/>
    <p:sldId id="735" r:id="rId33"/>
    <p:sldId id="733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Slide" id="{45D98BC6-0584-4B68-8720-F585A1878D6F}">
          <p14:sldIdLst>
            <p14:sldId id="688"/>
          </p14:sldIdLst>
        </p14:section>
        <p14:section name="Analysis" id="{02836E6D-CE15-473D-8150-1F895C42C79E}">
          <p14:sldIdLst>
            <p14:sldId id="719"/>
            <p14:sldId id="720"/>
            <p14:sldId id="721"/>
            <p14:sldId id="722"/>
            <p14:sldId id="705"/>
            <p14:sldId id="729"/>
            <p14:sldId id="709"/>
            <p14:sldId id="730"/>
            <p14:sldId id="708"/>
            <p14:sldId id="710"/>
            <p14:sldId id="711"/>
            <p14:sldId id="712"/>
            <p14:sldId id="713"/>
            <p14:sldId id="736"/>
            <p14:sldId id="723"/>
            <p14:sldId id="724"/>
            <p14:sldId id="714"/>
            <p14:sldId id="715"/>
            <p14:sldId id="718"/>
            <p14:sldId id="728"/>
            <p14:sldId id="716"/>
            <p14:sldId id="717"/>
            <p14:sldId id="386"/>
            <p14:sldId id="732"/>
            <p14:sldId id="657"/>
            <p14:sldId id="706"/>
            <p14:sldId id="707"/>
            <p14:sldId id="700"/>
            <p14:sldId id="727"/>
            <p14:sldId id="734"/>
            <p14:sldId id="735"/>
            <p14:sldId id="733"/>
          </p14:sldIdLst>
        </p14:section>
        <p14:section name="Strategy 1" id="{90CEE4D6-0486-4CC4-B572-91B9F93337AE}">
          <p14:sldIdLst/>
        </p14:section>
        <p14:section name="Strategy 2" id="{DEB94EEC-2549-44E2-82DE-E65244F41A01}">
          <p14:sldIdLst/>
        </p14:section>
        <p14:section name="Strategy 3" id="{57E8783E-6E03-4E89-A10D-EA272A3A35EB}">
          <p14:sldIdLst/>
        </p14:section>
        <p14:section name="Summary" id="{2F6A1D9B-297A-4C24-BA84-479BAF0873AB}">
          <p14:sldIdLst/>
        </p14:section>
        <p14:section name="Backup Slides" id="{1D0E253F-A340-491C-8C3F-ABC0E343835C}">
          <p14:sldIdLst/>
        </p14:section>
        <p14:section name="Kejserski slajdovi" id="{072FF0A1-5C92-42FD-A4E8-E2B00C2592B1}">
          <p14:sldIdLst/>
        </p14:section>
        <p14:section name="Eyecandy shit" id="{609B81FC-1F70-411A-87D1-854FAE254C4F}">
          <p14:sldIdLst/>
        </p14:section>
        <p14:section name="NISU GOTOVI" id="{579EBA35-6DCE-4BBA-AB56-6D93644EC004}">
          <p14:sldIdLst/>
        </p14:section>
        <p14:section name="Za svaki slucaj" id="{7219B39E-888B-4DD6-B2EE-A651A65274CA}">
          <p14:sldIdLst/>
        </p14:section>
        <p14:section name="Phone MockUP" id="{D50A11F4-73C9-4814-BBC6-DF4342CD5989}">
          <p14:sldIdLst/>
        </p14:section>
        <p14:section name="Maps" id="{DCAB23F3-F543-4DA2-B1F9-6D48D9176DF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9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3F4F"/>
    <a:srgbClr val="81C569"/>
    <a:srgbClr val="CCE9AD"/>
    <a:srgbClr val="FFCCFF"/>
    <a:srgbClr val="E1E1E1"/>
    <a:srgbClr val="ED94F6"/>
    <a:srgbClr val="FFFFFF"/>
    <a:srgbClr val="AEC8E6"/>
    <a:srgbClr val="78A3D5"/>
    <a:srgbClr val="6B84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2" autoAdjust="0"/>
    <p:restoredTop sz="94660"/>
  </p:normalViewPr>
  <p:slideViewPr>
    <p:cSldViewPr snapToGrid="0">
      <p:cViewPr varScale="1">
        <p:scale>
          <a:sx n="53" d="100"/>
          <a:sy n="53" d="100"/>
        </p:scale>
        <p:origin x="66" y="522"/>
      </p:cViewPr>
      <p:guideLst>
        <p:guide orient="horz" pos="229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0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7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4524E0-EC6D-490E-986A-95C60931DD7D}" type="datetimeFigureOut">
              <a:rPr lang="en-US" smtClean="0"/>
              <a:t>08-Jun-18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41188-CDDD-45A2-8F13-B661C9570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80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FDA0E-DACB-4694-BD05-C6D8B826FADA}" type="datetimeFigureOut">
              <a:rPr lang="en-US" smtClean="0"/>
              <a:t>08-Jun-18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61256-748E-4CB3-B3F8-B6B88CD80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247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7B70A6-7EDE-44B1-9258-408E896C529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56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304713" cy="69627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1023137"/>
            <a:ext cx="12192000" cy="3627620"/>
          </a:xfrm>
          <a:prstGeom prst="rect">
            <a:avLst/>
          </a:prstGeom>
          <a:solidFill>
            <a:schemeClr val="bg1">
              <a:alpha val="4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35841" y="1395540"/>
            <a:ext cx="9144000" cy="1783216"/>
          </a:xfrm>
        </p:spPr>
        <p:txBody>
          <a:bodyPr anchor="b"/>
          <a:lstStyle>
            <a:lvl1pPr algn="r">
              <a:defRPr sz="60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CASE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35841" y="3028856"/>
            <a:ext cx="9144000" cy="440553"/>
          </a:xfrm>
        </p:spPr>
        <p:txBody>
          <a:bodyPr/>
          <a:lstStyle>
            <a:lvl1pPr marL="0" indent="0" algn="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Case subtitle</a:t>
            </a:r>
          </a:p>
        </p:txBody>
      </p:sp>
    </p:spTree>
    <p:extLst>
      <p:ext uri="{BB962C8B-B14F-4D97-AF65-F5344CB8AC3E}">
        <p14:creationId xmlns:p14="http://schemas.microsoft.com/office/powerpoint/2010/main" val="45774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laz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-115888" y="-115888"/>
            <a:ext cx="12452351" cy="7126288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2487" y="1831407"/>
            <a:ext cx="10515600" cy="3321164"/>
          </a:xfrm>
        </p:spPr>
        <p:txBody>
          <a:bodyPr>
            <a:normAutofit/>
          </a:bodyPr>
          <a:lstStyle>
            <a:lvl1pPr algn="ctr">
              <a:defRPr sz="8800" baseline="0">
                <a:latin typeface="+mj-lt"/>
              </a:defRPr>
            </a:lvl1pPr>
          </a:lstStyle>
          <a:p>
            <a:r>
              <a:rPr lang="en-US" dirty="0"/>
              <a:t>SLIDER TEXT 1</a:t>
            </a:r>
          </a:p>
        </p:txBody>
      </p:sp>
    </p:spTree>
    <p:extLst>
      <p:ext uri="{BB962C8B-B14F-4D97-AF65-F5344CB8AC3E}">
        <p14:creationId xmlns:p14="http://schemas.microsoft.com/office/powerpoint/2010/main" val="4201631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3051900" cy="305670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3046700" y="0"/>
            <a:ext cx="3046700" cy="305670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093400" y="0"/>
            <a:ext cx="3046700" cy="305670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9140100" y="0"/>
            <a:ext cx="3051900" cy="305670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880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112933" y="0"/>
            <a:ext cx="6079067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926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3770143" y="-14068"/>
            <a:ext cx="8421858" cy="6872068"/>
          </a:xfrm>
          <a:custGeom>
            <a:avLst/>
            <a:gdLst>
              <a:gd name="connsiteX0" fmla="*/ 0 w 6079067"/>
              <a:gd name="connsiteY0" fmla="*/ 0 h 6858000"/>
              <a:gd name="connsiteX1" fmla="*/ 6079067 w 6079067"/>
              <a:gd name="connsiteY1" fmla="*/ 0 h 6858000"/>
              <a:gd name="connsiteX2" fmla="*/ 6079067 w 6079067"/>
              <a:gd name="connsiteY2" fmla="*/ 6858000 h 6858000"/>
              <a:gd name="connsiteX3" fmla="*/ 0 w 6079067"/>
              <a:gd name="connsiteY3" fmla="*/ 6858000 h 6858000"/>
              <a:gd name="connsiteX4" fmla="*/ 0 w 6079067"/>
              <a:gd name="connsiteY4" fmla="*/ 0 h 6858000"/>
              <a:gd name="connsiteX0" fmla="*/ 2377440 w 6079067"/>
              <a:gd name="connsiteY0" fmla="*/ 0 h 6872068"/>
              <a:gd name="connsiteX1" fmla="*/ 6079067 w 6079067"/>
              <a:gd name="connsiteY1" fmla="*/ 14068 h 6872068"/>
              <a:gd name="connsiteX2" fmla="*/ 6079067 w 6079067"/>
              <a:gd name="connsiteY2" fmla="*/ 6872068 h 6872068"/>
              <a:gd name="connsiteX3" fmla="*/ 0 w 6079067"/>
              <a:gd name="connsiteY3" fmla="*/ 6872068 h 6872068"/>
              <a:gd name="connsiteX4" fmla="*/ 2377440 w 6079067"/>
              <a:gd name="connsiteY4" fmla="*/ 0 h 687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79067" h="6872068">
                <a:moveTo>
                  <a:pt x="2377440" y="0"/>
                </a:moveTo>
                <a:lnTo>
                  <a:pt x="6079067" y="14068"/>
                </a:lnTo>
                <a:lnTo>
                  <a:pt x="6079067" y="6872068"/>
                </a:lnTo>
                <a:lnTo>
                  <a:pt x="0" y="6872068"/>
                </a:lnTo>
                <a:lnTo>
                  <a:pt x="237744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809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GB"/>
              <a:t>Keep it simply smart!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95302" y="6357937"/>
            <a:ext cx="942535" cy="615071"/>
          </a:xfrm>
          <a:prstGeom prst="rect">
            <a:avLst/>
          </a:prstGeom>
        </p:spPr>
        <p:txBody>
          <a:bodyPr/>
          <a:lstStyle/>
          <a:p>
            <a:fld id="{CCA817B1-E75C-4DB8-9B0A-1A0AC25A77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 flipH="1">
            <a:off x="0" y="0"/>
            <a:ext cx="8421858" cy="6858000"/>
          </a:xfrm>
          <a:custGeom>
            <a:avLst/>
            <a:gdLst>
              <a:gd name="connsiteX0" fmla="*/ 0 w 6079067"/>
              <a:gd name="connsiteY0" fmla="*/ 0 h 6858000"/>
              <a:gd name="connsiteX1" fmla="*/ 6079067 w 6079067"/>
              <a:gd name="connsiteY1" fmla="*/ 0 h 6858000"/>
              <a:gd name="connsiteX2" fmla="*/ 6079067 w 6079067"/>
              <a:gd name="connsiteY2" fmla="*/ 6858000 h 6858000"/>
              <a:gd name="connsiteX3" fmla="*/ 0 w 6079067"/>
              <a:gd name="connsiteY3" fmla="*/ 6858000 h 6858000"/>
              <a:gd name="connsiteX4" fmla="*/ 0 w 6079067"/>
              <a:gd name="connsiteY4" fmla="*/ 0 h 6858000"/>
              <a:gd name="connsiteX0" fmla="*/ 2377440 w 6079067"/>
              <a:gd name="connsiteY0" fmla="*/ 0 h 6872068"/>
              <a:gd name="connsiteX1" fmla="*/ 6079067 w 6079067"/>
              <a:gd name="connsiteY1" fmla="*/ 14068 h 6872068"/>
              <a:gd name="connsiteX2" fmla="*/ 6079067 w 6079067"/>
              <a:gd name="connsiteY2" fmla="*/ 6872068 h 6872068"/>
              <a:gd name="connsiteX3" fmla="*/ 0 w 6079067"/>
              <a:gd name="connsiteY3" fmla="*/ 6872068 h 6872068"/>
              <a:gd name="connsiteX4" fmla="*/ 2377440 w 6079067"/>
              <a:gd name="connsiteY4" fmla="*/ 0 h 687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79067" h="6872068">
                <a:moveTo>
                  <a:pt x="2377440" y="0"/>
                </a:moveTo>
                <a:lnTo>
                  <a:pt x="6079067" y="14068"/>
                </a:lnTo>
                <a:lnTo>
                  <a:pt x="6079067" y="6872068"/>
                </a:lnTo>
                <a:lnTo>
                  <a:pt x="0" y="6872068"/>
                </a:lnTo>
                <a:lnTo>
                  <a:pt x="237744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205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5866228" y="0"/>
            <a:ext cx="6325772" cy="6858000"/>
          </a:xfrm>
          <a:prstGeom prst="parallelogram">
            <a:avLst/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345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4712677" y="0"/>
            <a:ext cx="6574979" cy="5162843"/>
          </a:xfrm>
          <a:custGeom>
            <a:avLst/>
            <a:gdLst>
              <a:gd name="connsiteX0" fmla="*/ 0 w 6574979"/>
              <a:gd name="connsiteY0" fmla="*/ 0 h 5162843"/>
              <a:gd name="connsiteX1" fmla="*/ 6574979 w 6574979"/>
              <a:gd name="connsiteY1" fmla="*/ 0 h 5162843"/>
              <a:gd name="connsiteX2" fmla="*/ 3287489 w 6574979"/>
              <a:gd name="connsiteY2" fmla="*/ 5162843 h 5162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574979" h="5162843">
                <a:moveTo>
                  <a:pt x="0" y="0"/>
                </a:moveTo>
                <a:lnTo>
                  <a:pt x="6574979" y="0"/>
                </a:lnTo>
                <a:lnTo>
                  <a:pt x="3287489" y="5162843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7624687" y="3485442"/>
            <a:ext cx="4206242" cy="3372558"/>
          </a:xfrm>
          <a:prstGeom prst="triangle">
            <a:avLst>
              <a:gd name="adj" fmla="val 50669"/>
            </a:avLst>
          </a:prstGeom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996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6500191" cy="6858000"/>
          </a:xfrm>
          <a:prstGeom prst="homePlate">
            <a:avLst>
              <a:gd name="adj" fmla="val 9021"/>
            </a:avLst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3911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4586068" y="0"/>
            <a:ext cx="7605931" cy="6858000"/>
          </a:xfrm>
          <a:custGeom>
            <a:avLst/>
            <a:gdLst>
              <a:gd name="connsiteX0" fmla="*/ 0 w 6269502"/>
              <a:gd name="connsiteY0" fmla="*/ 0 h 6858000"/>
              <a:gd name="connsiteX1" fmla="*/ 6269502 w 6269502"/>
              <a:gd name="connsiteY1" fmla="*/ 0 h 6858000"/>
              <a:gd name="connsiteX2" fmla="*/ 6269502 w 6269502"/>
              <a:gd name="connsiteY2" fmla="*/ 6858000 h 6858000"/>
              <a:gd name="connsiteX3" fmla="*/ 0 w 6269502"/>
              <a:gd name="connsiteY3" fmla="*/ 6858000 h 6858000"/>
              <a:gd name="connsiteX0" fmla="*/ 0 w 6269502"/>
              <a:gd name="connsiteY0" fmla="*/ 0 h 6858000"/>
              <a:gd name="connsiteX1" fmla="*/ 6269502 w 6269502"/>
              <a:gd name="connsiteY1" fmla="*/ 0 h 6858000"/>
              <a:gd name="connsiteX2" fmla="*/ 6269502 w 6269502"/>
              <a:gd name="connsiteY2" fmla="*/ 6858000 h 6858000"/>
              <a:gd name="connsiteX3" fmla="*/ 2954215 w 6269502"/>
              <a:gd name="connsiteY3" fmla="*/ 6858000 h 6858000"/>
              <a:gd name="connsiteX4" fmla="*/ 0 w 6269502"/>
              <a:gd name="connsiteY4" fmla="*/ 0 h 6858000"/>
              <a:gd name="connsiteX0" fmla="*/ 0 w 6269502"/>
              <a:gd name="connsiteY0" fmla="*/ 0 h 6858000"/>
              <a:gd name="connsiteX1" fmla="*/ 6269502 w 6269502"/>
              <a:gd name="connsiteY1" fmla="*/ 0 h 6858000"/>
              <a:gd name="connsiteX2" fmla="*/ 6269502 w 6269502"/>
              <a:gd name="connsiteY2" fmla="*/ 6858000 h 6858000"/>
              <a:gd name="connsiteX3" fmla="*/ 2954215 w 6269502"/>
              <a:gd name="connsiteY3" fmla="*/ 6858000 h 6858000"/>
              <a:gd name="connsiteX4" fmla="*/ 0 w 6269502"/>
              <a:gd name="connsiteY4" fmla="*/ 0 h 6858000"/>
              <a:gd name="connsiteX0" fmla="*/ 0 w 6269502"/>
              <a:gd name="connsiteY0" fmla="*/ 0 h 6858000"/>
              <a:gd name="connsiteX1" fmla="*/ 6269502 w 6269502"/>
              <a:gd name="connsiteY1" fmla="*/ 0 h 6858000"/>
              <a:gd name="connsiteX2" fmla="*/ 6269502 w 6269502"/>
              <a:gd name="connsiteY2" fmla="*/ 6858000 h 6858000"/>
              <a:gd name="connsiteX3" fmla="*/ 2954215 w 6269502"/>
              <a:gd name="connsiteY3" fmla="*/ 6858000 h 6858000"/>
              <a:gd name="connsiteX4" fmla="*/ 0 w 6269502"/>
              <a:gd name="connsiteY4" fmla="*/ 0 h 6858000"/>
              <a:gd name="connsiteX0" fmla="*/ 0 w 6269502"/>
              <a:gd name="connsiteY0" fmla="*/ 0 h 6858000"/>
              <a:gd name="connsiteX1" fmla="*/ 6269502 w 6269502"/>
              <a:gd name="connsiteY1" fmla="*/ 0 h 6858000"/>
              <a:gd name="connsiteX2" fmla="*/ 6269502 w 6269502"/>
              <a:gd name="connsiteY2" fmla="*/ 6858000 h 6858000"/>
              <a:gd name="connsiteX3" fmla="*/ 2954215 w 6269502"/>
              <a:gd name="connsiteY3" fmla="*/ 6858000 h 6858000"/>
              <a:gd name="connsiteX4" fmla="*/ 0 w 6269502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69502" h="6858000">
                <a:moveTo>
                  <a:pt x="0" y="0"/>
                </a:moveTo>
                <a:lnTo>
                  <a:pt x="6269502" y="0"/>
                </a:lnTo>
                <a:lnTo>
                  <a:pt x="6269502" y="6858000"/>
                </a:lnTo>
                <a:lnTo>
                  <a:pt x="2954215" y="6858000"/>
                </a:lnTo>
                <a:cubicBezTo>
                  <a:pt x="42203" y="70338"/>
                  <a:pt x="2869810" y="6703255"/>
                  <a:pt x="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069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 flipH="1">
            <a:off x="0" y="0"/>
            <a:ext cx="7498080" cy="6858000"/>
          </a:xfrm>
          <a:custGeom>
            <a:avLst/>
            <a:gdLst>
              <a:gd name="connsiteX0" fmla="*/ 0 w 6269502"/>
              <a:gd name="connsiteY0" fmla="*/ 0 h 6858000"/>
              <a:gd name="connsiteX1" fmla="*/ 6269502 w 6269502"/>
              <a:gd name="connsiteY1" fmla="*/ 0 h 6858000"/>
              <a:gd name="connsiteX2" fmla="*/ 6269502 w 6269502"/>
              <a:gd name="connsiteY2" fmla="*/ 6858000 h 6858000"/>
              <a:gd name="connsiteX3" fmla="*/ 0 w 6269502"/>
              <a:gd name="connsiteY3" fmla="*/ 6858000 h 6858000"/>
              <a:gd name="connsiteX0" fmla="*/ 0 w 6269502"/>
              <a:gd name="connsiteY0" fmla="*/ 0 h 6858000"/>
              <a:gd name="connsiteX1" fmla="*/ 6269502 w 6269502"/>
              <a:gd name="connsiteY1" fmla="*/ 0 h 6858000"/>
              <a:gd name="connsiteX2" fmla="*/ 6269502 w 6269502"/>
              <a:gd name="connsiteY2" fmla="*/ 6858000 h 6858000"/>
              <a:gd name="connsiteX3" fmla="*/ 2954215 w 6269502"/>
              <a:gd name="connsiteY3" fmla="*/ 6858000 h 6858000"/>
              <a:gd name="connsiteX4" fmla="*/ 0 w 6269502"/>
              <a:gd name="connsiteY4" fmla="*/ 0 h 6858000"/>
              <a:gd name="connsiteX0" fmla="*/ 0 w 6269502"/>
              <a:gd name="connsiteY0" fmla="*/ 0 h 6858000"/>
              <a:gd name="connsiteX1" fmla="*/ 6269502 w 6269502"/>
              <a:gd name="connsiteY1" fmla="*/ 0 h 6858000"/>
              <a:gd name="connsiteX2" fmla="*/ 6269502 w 6269502"/>
              <a:gd name="connsiteY2" fmla="*/ 6858000 h 6858000"/>
              <a:gd name="connsiteX3" fmla="*/ 2954215 w 6269502"/>
              <a:gd name="connsiteY3" fmla="*/ 6858000 h 6858000"/>
              <a:gd name="connsiteX4" fmla="*/ 0 w 6269502"/>
              <a:gd name="connsiteY4" fmla="*/ 0 h 6858000"/>
              <a:gd name="connsiteX0" fmla="*/ 0 w 6269502"/>
              <a:gd name="connsiteY0" fmla="*/ 0 h 6858000"/>
              <a:gd name="connsiteX1" fmla="*/ 6269502 w 6269502"/>
              <a:gd name="connsiteY1" fmla="*/ 0 h 6858000"/>
              <a:gd name="connsiteX2" fmla="*/ 6269502 w 6269502"/>
              <a:gd name="connsiteY2" fmla="*/ 6858000 h 6858000"/>
              <a:gd name="connsiteX3" fmla="*/ 2954215 w 6269502"/>
              <a:gd name="connsiteY3" fmla="*/ 6858000 h 6858000"/>
              <a:gd name="connsiteX4" fmla="*/ 0 w 6269502"/>
              <a:gd name="connsiteY4" fmla="*/ 0 h 6858000"/>
              <a:gd name="connsiteX0" fmla="*/ 0 w 6269502"/>
              <a:gd name="connsiteY0" fmla="*/ 0 h 6858000"/>
              <a:gd name="connsiteX1" fmla="*/ 6269502 w 6269502"/>
              <a:gd name="connsiteY1" fmla="*/ 0 h 6858000"/>
              <a:gd name="connsiteX2" fmla="*/ 6269502 w 6269502"/>
              <a:gd name="connsiteY2" fmla="*/ 6858000 h 6858000"/>
              <a:gd name="connsiteX3" fmla="*/ 2954215 w 6269502"/>
              <a:gd name="connsiteY3" fmla="*/ 6858000 h 6858000"/>
              <a:gd name="connsiteX4" fmla="*/ 0 w 6269502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69502" h="6858000">
                <a:moveTo>
                  <a:pt x="0" y="0"/>
                </a:moveTo>
                <a:lnTo>
                  <a:pt x="6269502" y="0"/>
                </a:lnTo>
                <a:lnTo>
                  <a:pt x="6269502" y="6858000"/>
                </a:lnTo>
                <a:lnTo>
                  <a:pt x="2954215" y="6858000"/>
                </a:lnTo>
                <a:cubicBezTo>
                  <a:pt x="42203" y="70338"/>
                  <a:pt x="2869810" y="6703255"/>
                  <a:pt x="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wrap="square"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303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304713" cy="696277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126822" y="1266073"/>
            <a:ext cx="12561757" cy="2038662"/>
          </a:xfrm>
          <a:prstGeom prst="rect">
            <a:avLst/>
          </a:prstGeom>
          <a:solidFill>
            <a:schemeClr val="bg1"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93898" y="843997"/>
            <a:ext cx="9144000" cy="1783216"/>
          </a:xfrm>
        </p:spPr>
        <p:txBody>
          <a:bodyPr anchor="b"/>
          <a:lstStyle>
            <a:lvl1pPr algn="r">
              <a:defRPr sz="60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CASE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93898" y="2477313"/>
            <a:ext cx="9144000" cy="440553"/>
          </a:xfrm>
        </p:spPr>
        <p:txBody>
          <a:bodyPr/>
          <a:lstStyle>
            <a:lvl1pPr marL="0" indent="0" algn="r">
              <a:buNone/>
              <a:defRPr sz="24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Case subtitle</a:t>
            </a:r>
          </a:p>
        </p:txBody>
      </p:sp>
    </p:spTree>
    <p:extLst>
      <p:ext uri="{BB962C8B-B14F-4D97-AF65-F5344CB8AC3E}">
        <p14:creationId xmlns:p14="http://schemas.microsoft.com/office/powerpoint/2010/main" val="39993036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4093029" cy="6858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093029" y="0"/>
            <a:ext cx="4049486" cy="6858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8142515" y="0"/>
            <a:ext cx="4049485" cy="68580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107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4093029" cy="357922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093029" y="0"/>
            <a:ext cx="4049486" cy="357922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8142515" y="0"/>
            <a:ext cx="4049485" cy="357922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0" y="3579223"/>
            <a:ext cx="4093029" cy="3278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079422" y="3579223"/>
            <a:ext cx="4049486" cy="3278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8142515" y="3579223"/>
            <a:ext cx="4049485" cy="3278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21581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4093029" cy="237744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093029" y="0"/>
            <a:ext cx="5233850" cy="357922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9326880" y="0"/>
            <a:ext cx="2865120" cy="357922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0" y="2377441"/>
            <a:ext cx="4093029" cy="448055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4093029" y="3579223"/>
            <a:ext cx="3548407" cy="3278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7641437" y="3579223"/>
            <a:ext cx="4550564" cy="3278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9138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3030583" cy="19333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3197385" y="0"/>
            <a:ext cx="3030583" cy="19333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6394770" y="0"/>
            <a:ext cx="3030583" cy="19333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-1" y="2113075"/>
            <a:ext cx="3030583" cy="19333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-2" y="4226150"/>
            <a:ext cx="3030583" cy="19333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3197384" y="2113074"/>
            <a:ext cx="3030583" cy="19333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0638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704123" y="0"/>
            <a:ext cx="3030583" cy="19333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932770" y="0"/>
            <a:ext cx="3030583" cy="19333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9161417" y="0"/>
            <a:ext cx="3030583" cy="19333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5932769" y="2098561"/>
            <a:ext cx="3030583" cy="19333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9161417" y="4197122"/>
            <a:ext cx="3030583" cy="19333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9161415" y="2098561"/>
            <a:ext cx="3030583" cy="19333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5652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704123" y="4924697"/>
            <a:ext cx="3030583" cy="19333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5932769" y="2805377"/>
            <a:ext cx="3030583" cy="19333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9161417" y="686057"/>
            <a:ext cx="3030583" cy="19333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5932769" y="4924697"/>
            <a:ext cx="3030583" cy="19333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9161417" y="4924697"/>
            <a:ext cx="3030583" cy="19333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9161416" y="2805377"/>
            <a:ext cx="3030583" cy="19333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7181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0" y="4924697"/>
            <a:ext cx="3030583" cy="19333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0" y="2805377"/>
            <a:ext cx="3030583" cy="19333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8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0" y="686057"/>
            <a:ext cx="3030583" cy="19333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9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3237858" y="4924697"/>
            <a:ext cx="3030583" cy="19333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  <p:sp>
        <p:nvSpPr>
          <p:cNvPr id="10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6475716" y="4924697"/>
            <a:ext cx="3030583" cy="19333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11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3237857" y="2805377"/>
            <a:ext cx="3030583" cy="193330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1687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195302" y="6357937"/>
            <a:ext cx="942535" cy="615071"/>
          </a:xfrm>
          <a:prstGeom prst="rect">
            <a:avLst/>
          </a:prstGeom>
        </p:spPr>
        <p:txBody>
          <a:bodyPr/>
          <a:lstStyle/>
          <a:p>
            <a:fld id="{CFC45D74-B68F-45A4-B0F0-144005204964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999">
            <a:off x="-104765" y="-2166944"/>
            <a:ext cx="1956982" cy="3998203"/>
          </a:xfrm>
          <a:prstGeom prst="rect">
            <a:avLst/>
          </a:prstGeom>
          <a:effectLst>
            <a:outerShdw blurRad="254000" sx="102000" sy="102000" algn="ctr" rotWithShape="0">
              <a:prstClr val="black">
                <a:alpha val="21000"/>
              </a:prstClr>
            </a:outerShdw>
          </a:effectLst>
        </p:spPr>
      </p:pic>
      <p:sp>
        <p:nvSpPr>
          <p:cNvPr id="8" name="図プレースホルダー 2"/>
          <p:cNvSpPr>
            <a:spLocks noGrp="1"/>
          </p:cNvSpPr>
          <p:nvPr>
            <p:ph type="pic" sz="quarter" idx="12" hasCustomPrompt="1"/>
          </p:nvPr>
        </p:nvSpPr>
        <p:spPr>
          <a:xfrm rot="18900999">
            <a:off x="40970" y="-1659777"/>
            <a:ext cx="1665512" cy="29838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33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pic>
        <p:nvPicPr>
          <p:cNvPr id="9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999">
            <a:off x="3644385" y="-1501111"/>
            <a:ext cx="1956982" cy="3998203"/>
          </a:xfrm>
          <a:prstGeom prst="rect">
            <a:avLst/>
          </a:prstGeom>
          <a:effectLst>
            <a:outerShdw blurRad="254000" sx="102000" sy="102000" algn="ctr" rotWithShape="0">
              <a:prstClr val="black">
                <a:alpha val="21000"/>
              </a:prstClr>
            </a:outerShdw>
          </a:effectLst>
        </p:spPr>
      </p:pic>
      <p:sp>
        <p:nvSpPr>
          <p:cNvPr id="10" name="図プレースホルダー 2"/>
          <p:cNvSpPr>
            <a:spLocks noGrp="1"/>
          </p:cNvSpPr>
          <p:nvPr>
            <p:ph type="pic" sz="quarter" idx="13" hasCustomPrompt="1"/>
          </p:nvPr>
        </p:nvSpPr>
        <p:spPr>
          <a:xfrm rot="18900999">
            <a:off x="3790120" y="-993944"/>
            <a:ext cx="1665512" cy="29838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33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pic>
        <p:nvPicPr>
          <p:cNvPr id="11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999">
            <a:off x="7137112" y="-1095540"/>
            <a:ext cx="1956982" cy="3998203"/>
          </a:xfrm>
          <a:prstGeom prst="rect">
            <a:avLst/>
          </a:prstGeom>
          <a:effectLst>
            <a:outerShdw blurRad="254000" sx="102000" sy="102000" algn="ctr" rotWithShape="0">
              <a:prstClr val="black">
                <a:alpha val="21000"/>
              </a:prstClr>
            </a:outerShdw>
          </a:effectLst>
        </p:spPr>
      </p:pic>
      <p:sp>
        <p:nvSpPr>
          <p:cNvPr id="12" name="図プレースホルダー 2"/>
          <p:cNvSpPr>
            <a:spLocks noGrp="1"/>
          </p:cNvSpPr>
          <p:nvPr>
            <p:ph type="pic" sz="quarter" idx="14" hasCustomPrompt="1"/>
          </p:nvPr>
        </p:nvSpPr>
        <p:spPr>
          <a:xfrm rot="18900999">
            <a:off x="7282848" y="-588373"/>
            <a:ext cx="1665512" cy="29838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33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pic>
        <p:nvPicPr>
          <p:cNvPr id="13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999">
            <a:off x="9777862" y="-1501114"/>
            <a:ext cx="1956982" cy="3998203"/>
          </a:xfrm>
          <a:prstGeom prst="rect">
            <a:avLst/>
          </a:prstGeom>
          <a:effectLst>
            <a:outerShdw blurRad="254000" sx="102000" sy="102000" algn="ctr" rotWithShape="0">
              <a:prstClr val="black">
                <a:alpha val="21000"/>
              </a:prstClr>
            </a:outerShdw>
          </a:effectLst>
        </p:spPr>
      </p:pic>
      <p:sp>
        <p:nvSpPr>
          <p:cNvPr id="14" name="図プレースホルダー 2"/>
          <p:cNvSpPr>
            <a:spLocks noGrp="1"/>
          </p:cNvSpPr>
          <p:nvPr>
            <p:ph type="pic" sz="quarter" idx="15" hasCustomPrompt="1"/>
          </p:nvPr>
        </p:nvSpPr>
        <p:spPr>
          <a:xfrm rot="18900999">
            <a:off x="9923598" y="-993947"/>
            <a:ext cx="1665512" cy="29838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33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pic>
        <p:nvPicPr>
          <p:cNvPr id="15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999">
            <a:off x="10203851" y="1979443"/>
            <a:ext cx="1956982" cy="3998203"/>
          </a:xfrm>
          <a:prstGeom prst="rect">
            <a:avLst/>
          </a:prstGeom>
          <a:effectLst>
            <a:outerShdw blurRad="254000" sx="102000" sy="102000" algn="ctr" rotWithShape="0">
              <a:prstClr val="black">
                <a:alpha val="21000"/>
              </a:prstClr>
            </a:outerShdw>
          </a:effectLst>
        </p:spPr>
      </p:pic>
      <p:sp>
        <p:nvSpPr>
          <p:cNvPr id="16" name="図プレースホルダー 2"/>
          <p:cNvSpPr>
            <a:spLocks noGrp="1"/>
          </p:cNvSpPr>
          <p:nvPr>
            <p:ph type="pic" sz="quarter" idx="16" hasCustomPrompt="1"/>
          </p:nvPr>
        </p:nvSpPr>
        <p:spPr>
          <a:xfrm rot="18900999">
            <a:off x="10349586" y="2486610"/>
            <a:ext cx="1665512" cy="29838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33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pic>
        <p:nvPicPr>
          <p:cNvPr id="17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999">
            <a:off x="9777862" y="4648855"/>
            <a:ext cx="1956982" cy="3998203"/>
          </a:xfrm>
          <a:prstGeom prst="rect">
            <a:avLst/>
          </a:prstGeom>
          <a:effectLst>
            <a:outerShdw blurRad="254000" sx="102000" sy="102000" algn="ctr" rotWithShape="0">
              <a:prstClr val="black">
                <a:alpha val="21000"/>
              </a:prstClr>
            </a:outerShdw>
          </a:effectLst>
        </p:spPr>
      </p:pic>
      <p:sp>
        <p:nvSpPr>
          <p:cNvPr id="18" name="図プレースホルダー 2"/>
          <p:cNvSpPr>
            <a:spLocks noGrp="1"/>
          </p:cNvSpPr>
          <p:nvPr>
            <p:ph type="pic" sz="quarter" idx="17" hasCustomPrompt="1"/>
          </p:nvPr>
        </p:nvSpPr>
        <p:spPr>
          <a:xfrm rot="18900999">
            <a:off x="9923598" y="5156022"/>
            <a:ext cx="1665512" cy="29838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33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pic>
        <p:nvPicPr>
          <p:cNvPr id="19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999">
            <a:off x="6711123" y="1573871"/>
            <a:ext cx="1956982" cy="3998203"/>
          </a:xfrm>
          <a:prstGeom prst="rect">
            <a:avLst/>
          </a:prstGeom>
          <a:effectLst>
            <a:outerShdw blurRad="254000" sx="102000" sy="102000" algn="ctr" rotWithShape="0">
              <a:prstClr val="black">
                <a:alpha val="21000"/>
              </a:prstClr>
            </a:outerShdw>
          </a:effectLst>
        </p:spPr>
      </p:pic>
      <p:sp>
        <p:nvSpPr>
          <p:cNvPr id="20" name="図プレースホルダー 2"/>
          <p:cNvSpPr>
            <a:spLocks noGrp="1"/>
          </p:cNvSpPr>
          <p:nvPr>
            <p:ph type="pic" sz="quarter" idx="18" hasCustomPrompt="1"/>
          </p:nvPr>
        </p:nvSpPr>
        <p:spPr>
          <a:xfrm rot="18900999">
            <a:off x="6856859" y="2081038"/>
            <a:ext cx="1665512" cy="29838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33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pic>
        <p:nvPicPr>
          <p:cNvPr id="21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999">
            <a:off x="2961973" y="908035"/>
            <a:ext cx="1956982" cy="3998203"/>
          </a:xfrm>
          <a:prstGeom prst="rect">
            <a:avLst/>
          </a:prstGeom>
          <a:effectLst>
            <a:outerShdw blurRad="254000" sx="102000" sy="102000" algn="ctr" rotWithShape="0">
              <a:prstClr val="black">
                <a:alpha val="21000"/>
              </a:prstClr>
            </a:outerShdw>
          </a:effectLst>
        </p:spPr>
      </p:pic>
      <p:sp>
        <p:nvSpPr>
          <p:cNvPr id="22" name="図プレースホルダー 2"/>
          <p:cNvSpPr>
            <a:spLocks noGrp="1"/>
          </p:cNvSpPr>
          <p:nvPr>
            <p:ph type="pic" sz="quarter" idx="19" hasCustomPrompt="1"/>
          </p:nvPr>
        </p:nvSpPr>
        <p:spPr>
          <a:xfrm rot="18900999">
            <a:off x="3107709" y="1415202"/>
            <a:ext cx="1665512" cy="29838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33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pic>
        <p:nvPicPr>
          <p:cNvPr id="23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999">
            <a:off x="577645" y="1573869"/>
            <a:ext cx="1956982" cy="3998203"/>
          </a:xfrm>
          <a:prstGeom prst="rect">
            <a:avLst/>
          </a:prstGeom>
          <a:effectLst>
            <a:outerShdw blurRad="254000" sx="102000" sy="102000" algn="ctr" rotWithShape="0">
              <a:prstClr val="black">
                <a:alpha val="21000"/>
              </a:prstClr>
            </a:outerShdw>
          </a:effectLst>
        </p:spPr>
      </p:pic>
      <p:sp>
        <p:nvSpPr>
          <p:cNvPr id="24" name="図プレースホルダー 2"/>
          <p:cNvSpPr>
            <a:spLocks noGrp="1"/>
          </p:cNvSpPr>
          <p:nvPr>
            <p:ph type="pic" sz="quarter" idx="20" hasCustomPrompt="1"/>
          </p:nvPr>
        </p:nvSpPr>
        <p:spPr>
          <a:xfrm rot="18900999">
            <a:off x="723381" y="2081036"/>
            <a:ext cx="1665512" cy="29838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33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pic>
        <p:nvPicPr>
          <p:cNvPr id="25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999">
            <a:off x="6102238" y="3983019"/>
            <a:ext cx="1956982" cy="3998203"/>
          </a:xfrm>
          <a:prstGeom prst="rect">
            <a:avLst/>
          </a:prstGeom>
          <a:effectLst>
            <a:outerShdw blurRad="254000" sx="102000" sy="102000" algn="ctr" rotWithShape="0">
              <a:prstClr val="black">
                <a:alpha val="21000"/>
              </a:prstClr>
            </a:outerShdw>
          </a:effectLst>
        </p:spPr>
      </p:pic>
      <p:sp>
        <p:nvSpPr>
          <p:cNvPr id="26" name="図プレースホルダー 2"/>
          <p:cNvSpPr>
            <a:spLocks noGrp="1"/>
          </p:cNvSpPr>
          <p:nvPr>
            <p:ph type="pic" sz="quarter" idx="21" hasCustomPrompt="1"/>
          </p:nvPr>
        </p:nvSpPr>
        <p:spPr>
          <a:xfrm rot="18900999">
            <a:off x="6247974" y="4490186"/>
            <a:ext cx="1665512" cy="29838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33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pic>
        <p:nvPicPr>
          <p:cNvPr id="27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999">
            <a:off x="3570858" y="4648846"/>
            <a:ext cx="1956982" cy="3998203"/>
          </a:xfrm>
          <a:prstGeom prst="rect">
            <a:avLst/>
          </a:prstGeom>
          <a:effectLst>
            <a:outerShdw blurRad="254000" sx="102000" sy="102000" algn="ctr" rotWithShape="0">
              <a:prstClr val="black">
                <a:alpha val="21000"/>
              </a:prstClr>
            </a:outerShdw>
          </a:effectLst>
        </p:spPr>
      </p:pic>
      <p:sp>
        <p:nvSpPr>
          <p:cNvPr id="28" name="図プレースホルダー 2"/>
          <p:cNvSpPr>
            <a:spLocks noGrp="1"/>
          </p:cNvSpPr>
          <p:nvPr>
            <p:ph type="pic" sz="quarter" idx="22" hasCustomPrompt="1"/>
          </p:nvPr>
        </p:nvSpPr>
        <p:spPr>
          <a:xfrm rot="18900999">
            <a:off x="3716594" y="5156013"/>
            <a:ext cx="1665512" cy="29838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33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  <p:pic>
        <p:nvPicPr>
          <p:cNvPr id="29" name="図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900999">
            <a:off x="-345611" y="3991721"/>
            <a:ext cx="1956982" cy="3998203"/>
          </a:xfrm>
          <a:prstGeom prst="rect">
            <a:avLst/>
          </a:prstGeom>
          <a:effectLst>
            <a:outerShdw blurRad="254000" sx="102000" sy="102000" algn="ctr" rotWithShape="0">
              <a:prstClr val="black">
                <a:alpha val="21000"/>
              </a:prstClr>
            </a:outerShdw>
          </a:effectLst>
        </p:spPr>
      </p:pic>
      <p:sp>
        <p:nvSpPr>
          <p:cNvPr id="30" name="図プレースホルダー 2"/>
          <p:cNvSpPr>
            <a:spLocks noGrp="1"/>
          </p:cNvSpPr>
          <p:nvPr>
            <p:ph type="pic" sz="quarter" idx="23" hasCustomPrompt="1"/>
          </p:nvPr>
        </p:nvSpPr>
        <p:spPr>
          <a:xfrm rot="18900999">
            <a:off x="-199876" y="4498888"/>
            <a:ext cx="1665512" cy="298386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333"/>
            </a:lvl1pPr>
          </a:lstStyle>
          <a:p>
            <a:r>
              <a:rPr kumimoji="1" lang="en-US" altLang="ja-JP" dirty="0"/>
              <a:t>Add an image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59336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8283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tuation 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" hidden="1"/>
          <p:cNvSpPr>
            <a:spLocks noGrp="1"/>
          </p:cNvSpPr>
          <p:nvPr>
            <p:ph type="sldNum" sz="quarter" idx="11"/>
            <p:custDataLst>
              <p:tags r:id="rId1"/>
            </p:custDataLst>
          </p:nvPr>
        </p:nvSpPr>
        <p:spPr>
          <a:xfrm>
            <a:off x="12273233" y="173482"/>
            <a:ext cx="43282" cy="4110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267" b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  <a:sym typeface="+mn-lt"/>
              </a:defRPr>
            </a:lvl1pPr>
          </a:lstStyle>
          <a:p>
            <a:fld id="{01940DDA-0656-452C-A408-68789653BD9B}" type="slidenum">
              <a:rPr lang="en-US" smtClean="0">
                <a:latin typeface="+mn-lt"/>
              </a:rPr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13" name="Footer Placeholder" hidden="1"/>
          <p:cNvSpPr>
            <a:spLocks noGrp="1"/>
          </p:cNvSpPr>
          <p:nvPr>
            <p:ph type="ftr" sz="quarter" idx="10"/>
            <p:custDataLst>
              <p:tags r:id="rId2"/>
            </p:custDataLst>
          </p:nvPr>
        </p:nvSpPr>
        <p:spPr>
          <a:xfrm>
            <a:off x="12273237" y="228650"/>
            <a:ext cx="65" cy="41102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 lang="en-US" sz="267" b="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42900" y="703093"/>
            <a:ext cx="11568784" cy="338555"/>
          </a:xfrm>
        </p:spPr>
        <p:txBody>
          <a:bodyPr/>
          <a:lstStyle>
            <a:lvl1pPr>
              <a:defRPr sz="24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sym typeface="+mn-lt"/>
              </a:defRPr>
            </a:lvl1pPr>
            <a:lvl2pPr>
              <a:defRPr>
                <a:latin typeface="+mn-lt"/>
                <a:sym typeface="+mn-lt"/>
              </a:defRPr>
            </a:lvl2pPr>
            <a:lvl3pPr>
              <a:defRPr>
                <a:latin typeface="+mn-lt"/>
                <a:sym typeface="+mn-lt"/>
              </a:defRPr>
            </a:lvl3pPr>
            <a:lvl4pPr>
              <a:defRPr>
                <a:latin typeface="+mn-lt"/>
                <a:sym typeface="+mn-lt"/>
              </a:defRPr>
            </a:lvl4pPr>
          </a:lstStyle>
          <a:p>
            <a:pPr lvl="0"/>
            <a:r>
              <a:rPr lang="en-US" dirty="0" smtClean="0"/>
              <a:t>Action 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7500" y="330206"/>
            <a:ext cx="10505832" cy="410991"/>
          </a:xfrm>
        </p:spPr>
        <p:txBody>
          <a:bodyPr/>
          <a:lstStyle>
            <a:lvl1pPr>
              <a:defRPr sz="2667" b="1" baseline="0">
                <a:solidFill>
                  <a:srgbClr val="CB0000"/>
                </a:solidFill>
                <a:latin typeface="+mj-lt"/>
                <a:sym typeface="+mn-lt"/>
              </a:defRPr>
            </a:lvl1pPr>
          </a:lstStyle>
          <a:p>
            <a:r>
              <a:rPr lang="en-US" dirty="0" smtClean="0"/>
              <a:t>Slide Agenda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88384" y="6367753"/>
            <a:ext cx="2844800" cy="0"/>
          </a:xfrm>
          <a:prstGeom prst="line">
            <a:avLst/>
          </a:prstGeom>
          <a:ln w="38100" cmpd="sng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-221216" y="6438647"/>
            <a:ext cx="4064000" cy="343149"/>
          </a:xfrm>
          <a:prstGeom prst="rect">
            <a:avLst/>
          </a:prstGeom>
          <a:noFill/>
        </p:spPr>
        <p:txBody>
          <a:bodyPr wrap="square" lIns="47995" tIns="47995" rIns="47995" bIns="47995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B0000"/>
                </a:solidFill>
                <a:latin typeface="+mj-lt"/>
              </a:rPr>
              <a:t>Situation</a:t>
            </a:r>
            <a:r>
              <a:rPr lang="en-US" sz="1600" b="1" baseline="0" dirty="0" smtClean="0">
                <a:solidFill>
                  <a:srgbClr val="CB0000"/>
                </a:solidFill>
                <a:latin typeface="+mj-lt"/>
              </a:rPr>
              <a:t> Overview</a:t>
            </a:r>
            <a:endParaRPr lang="en-US" sz="1600" b="1" dirty="0" smtClean="0">
              <a:solidFill>
                <a:srgbClr val="CB000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2815019" y="6433483"/>
            <a:ext cx="4064000" cy="343149"/>
          </a:xfrm>
          <a:prstGeom prst="rect">
            <a:avLst/>
          </a:prstGeom>
          <a:noFill/>
        </p:spPr>
        <p:txBody>
          <a:bodyPr wrap="square" lIns="47995" tIns="47995" rIns="47995" bIns="47995" rtlCol="0">
            <a:spAutoFit/>
          </a:bodyPr>
          <a:lstStyle/>
          <a:p>
            <a:pPr algn="ctr"/>
            <a:r>
              <a:rPr lang="en-US" sz="1600" b="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Expand the Might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5851253" y="6433483"/>
            <a:ext cx="4064000" cy="343149"/>
          </a:xfrm>
          <a:prstGeom prst="rect">
            <a:avLst/>
          </a:prstGeom>
          <a:noFill/>
        </p:spPr>
        <p:txBody>
          <a:bodyPr wrap="square" lIns="47995" tIns="47995" rIns="47995" bIns="47995" rtlCol="0">
            <a:spAutoFit/>
          </a:bodyPr>
          <a:lstStyle/>
          <a:p>
            <a:pPr algn="ctr"/>
            <a:r>
              <a:rPr lang="en-US" sz="1600" b="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Excite the World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8881728" y="6433483"/>
            <a:ext cx="3358677" cy="343149"/>
          </a:xfrm>
          <a:prstGeom prst="rect">
            <a:avLst/>
          </a:prstGeom>
          <a:noFill/>
        </p:spPr>
        <p:txBody>
          <a:bodyPr wrap="square" lIns="47995" tIns="47995" rIns="47995" bIns="47995" rtlCol="0">
            <a:spAutoFit/>
          </a:bodyPr>
          <a:lstStyle/>
          <a:p>
            <a:pPr algn="ctr"/>
            <a:r>
              <a:rPr lang="en-US" sz="1600" b="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Financials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3" y="6134104"/>
            <a:ext cx="2095500" cy="188085"/>
          </a:xfrm>
        </p:spPr>
        <p:txBody>
          <a:bodyPr/>
          <a:lstStyle>
            <a:lvl1pPr>
              <a:defRPr sz="1333" i="1"/>
            </a:lvl1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742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alys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04576429-5963-49AF-AD39-32DBE59F2DDB}"/>
              </a:ext>
            </a:extLst>
          </p:cNvPr>
          <p:cNvSpPr/>
          <p:nvPr userDrawn="1"/>
        </p:nvSpPr>
        <p:spPr>
          <a:xfrm>
            <a:off x="0" y="1107194"/>
            <a:ext cx="12192000" cy="105656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1421596" y="239516"/>
            <a:ext cx="2461713" cy="2585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lvl="0"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baseline="0">
                <a:solidFill>
                  <a:schemeClr val="accent2"/>
                </a:solidFill>
                <a:latin typeface="+mj-lt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accent2"/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2"/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2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r-Latn-RS" sz="1400" b="1" dirty="0" smtClean="0">
                <a:solidFill>
                  <a:schemeClr val="tx2"/>
                </a:solidFill>
                <a:latin typeface="+mj-lt"/>
              </a:rPr>
              <a:t>ANALIZA</a:t>
            </a:r>
            <a:r>
              <a:rPr lang="sr-Latn-RS" sz="1400" b="1" baseline="0" dirty="0" smtClean="0">
                <a:solidFill>
                  <a:schemeClr val="tx2"/>
                </a:solidFill>
                <a:latin typeface="+mj-lt"/>
              </a:rPr>
              <a:t> PROBLEMA</a:t>
            </a:r>
            <a:endParaRPr lang="en-US" sz="1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19107" y="527576"/>
            <a:ext cx="11553786" cy="523557"/>
          </a:xfrm>
        </p:spPr>
        <p:txBody>
          <a:bodyPr anchor="b">
            <a:noAutofit/>
          </a:bodyPr>
          <a:lstStyle>
            <a:lvl1pPr algn="l"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grpSp>
        <p:nvGrpSpPr>
          <p:cNvPr id="16" name="Group 15"/>
          <p:cNvGrpSpPr/>
          <p:nvPr userDrawn="1"/>
        </p:nvGrpSpPr>
        <p:grpSpPr>
          <a:xfrm rot="5400000" flipH="1">
            <a:off x="886239" y="-114487"/>
            <a:ext cx="84340" cy="967674"/>
            <a:chOff x="845899" y="1571896"/>
            <a:chExt cx="190996" cy="2191396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8" name="Oval 7"/>
            <p:cNvSpPr/>
            <p:nvPr userDrawn="1"/>
          </p:nvSpPr>
          <p:spPr>
            <a:xfrm rot="15300000">
              <a:off x="845899" y="1571896"/>
              <a:ext cx="188424" cy="188424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 userDrawn="1"/>
          </p:nvSpPr>
          <p:spPr>
            <a:xfrm rot="15300000">
              <a:off x="848471" y="2072639"/>
              <a:ext cx="188424" cy="188424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 userDrawn="1"/>
          </p:nvSpPr>
          <p:spPr>
            <a:xfrm rot="15300000">
              <a:off x="845899" y="2573382"/>
              <a:ext cx="188424" cy="188424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 userDrawn="1"/>
          </p:nvSpPr>
          <p:spPr>
            <a:xfrm rot="15300000">
              <a:off x="845899" y="3074125"/>
              <a:ext cx="188424" cy="188424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 userDrawn="1"/>
          </p:nvSpPr>
          <p:spPr>
            <a:xfrm rot="15300000">
              <a:off x="845899" y="3574868"/>
              <a:ext cx="188424" cy="1884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Oval 29"/>
          <p:cNvSpPr/>
          <p:nvPr userDrawn="1"/>
        </p:nvSpPr>
        <p:spPr>
          <a:xfrm>
            <a:off x="405629" y="289438"/>
            <a:ext cx="161090" cy="16108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6064250"/>
            <a:ext cx="6305550" cy="336550"/>
          </a:xfrm>
        </p:spPr>
        <p:txBody>
          <a:bodyPr>
            <a:noAutofit/>
          </a:bodyPr>
          <a:lstStyle>
            <a:lvl1pPr marL="0" indent="0" algn="l">
              <a:buNone/>
              <a:defRPr sz="1200" baseline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Source: XXX Report YEAR ISPISATI</a:t>
            </a:r>
          </a:p>
        </p:txBody>
      </p:sp>
    </p:spTree>
    <p:extLst>
      <p:ext uri="{BB962C8B-B14F-4D97-AF65-F5344CB8AC3E}">
        <p14:creationId xmlns:p14="http://schemas.microsoft.com/office/powerpoint/2010/main" val="25688102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 userDrawn="1"/>
        </p:nvCxnSpPr>
        <p:spPr>
          <a:xfrm>
            <a:off x="398611" y="978478"/>
            <a:ext cx="11386623" cy="0"/>
          </a:xfrm>
          <a:prstGeom prst="line">
            <a:avLst/>
          </a:prstGeom>
          <a:noFill/>
          <a:ln w="3175" cap="flat" cmpd="sng" algn="ctr">
            <a:solidFill>
              <a:srgbClr val="1F497D">
                <a:lumMod val="50000"/>
              </a:srgbClr>
            </a:solidFill>
            <a:prstDash val="solid"/>
          </a:ln>
          <a:effectLst/>
        </p:spPr>
      </p:cxnSp>
      <p:sp>
        <p:nvSpPr>
          <p:cNvPr id="11" name="TextBox 10"/>
          <p:cNvSpPr txBox="1"/>
          <p:nvPr userDrawn="1"/>
        </p:nvSpPr>
        <p:spPr>
          <a:xfrm>
            <a:off x="365659" y="116872"/>
            <a:ext cx="103552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Malgun Gothic" charset="-127"/>
                <a:ea typeface="Malgun Gothic" charset="-127"/>
                <a:cs typeface="Malgun Gothic" charset="-127"/>
              </a:rPr>
              <a:t>Introduction</a:t>
            </a:r>
            <a:endParaRPr lang="en-US" sz="1800" i="1" dirty="0">
              <a:latin typeface="Malgun Gothic" charset="-127"/>
              <a:ea typeface="Malgun Gothic" charset="-127"/>
              <a:cs typeface="Malgun Gothic" charset="-127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130629"/>
            <a:ext cx="324000" cy="769441"/>
          </a:xfrm>
          <a:prstGeom prst="rect">
            <a:avLst/>
          </a:prstGeom>
          <a:solidFill>
            <a:srgbClr val="001642"/>
          </a:solidFill>
          <a:ln>
            <a:solidFill>
              <a:srgbClr val="0016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>
              <a:latin typeface="Segoe UI Light" panose="020B0502040204020203" pitchFamily="34" charset="0"/>
              <a:ea typeface="Malgun Gothic" charset="-127"/>
              <a:cs typeface="Malgun Gothic" charset="-127"/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24000" y="510451"/>
            <a:ext cx="10515600" cy="463761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06767" y="6423269"/>
            <a:ext cx="11378467" cy="0"/>
          </a:xfrm>
          <a:prstGeom prst="line">
            <a:avLst/>
          </a:prstGeom>
          <a:noFill/>
          <a:ln w="3175" cap="flat" cmpd="sng" algn="ctr">
            <a:solidFill>
              <a:srgbClr val="1F497D">
                <a:lumMod val="50000"/>
              </a:srgbClr>
            </a:solidFill>
            <a:prstDash val="solid"/>
          </a:ln>
          <a:effectLst/>
        </p:spPr>
      </p:cxnSp>
      <p:graphicFrame>
        <p:nvGraphicFramePr>
          <p:cNvPr id="16" name="Table 15"/>
          <p:cNvGraphicFramePr>
            <a:graphicFrameLocks noGrp="1"/>
          </p:cNvGraphicFramePr>
          <p:nvPr userDrawn="1">
            <p:extLst/>
          </p:nvPr>
        </p:nvGraphicFramePr>
        <p:xfrm>
          <a:off x="398609" y="6477000"/>
          <a:ext cx="11386624" cy="346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6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466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466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84665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46075">
                <a:tc>
                  <a:txBody>
                    <a:bodyPr/>
                    <a:lstStyle/>
                    <a:p>
                      <a:pPr algn="ctr"/>
                      <a:r>
                        <a:rPr lang="en-CA" sz="1500" b="0" dirty="0" smtClean="0">
                          <a:solidFill>
                            <a:schemeClr val="bg1"/>
                          </a:solidFill>
                          <a:latin typeface="Malgun Gothic" charset="-127"/>
                          <a:ea typeface="Malgun Gothic" charset="-127"/>
                          <a:cs typeface="Malgun Gothic" charset="-127"/>
                        </a:rPr>
                        <a:t>Introduction</a:t>
                      </a:r>
                      <a:endParaRPr lang="en-CA" sz="1500" b="0" dirty="0">
                        <a:solidFill>
                          <a:schemeClr val="bg1"/>
                        </a:solidFill>
                        <a:latin typeface="Malgun Gothic" charset="-127"/>
                        <a:ea typeface="Malgun Gothic" charset="-127"/>
                        <a:cs typeface="Malgun Gothic" charset="-127"/>
                      </a:endParaRPr>
                    </a:p>
                  </a:txBody>
                  <a:tcPr marL="121920" marR="121920" anchor="ctr">
                    <a:solidFill>
                      <a:srgbClr val="00164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500" b="0" dirty="0" smtClean="0">
                          <a:solidFill>
                            <a:schemeClr val="tx1"/>
                          </a:solidFill>
                          <a:latin typeface="Malgun Gothic" charset="-127"/>
                          <a:ea typeface="Malgun Gothic" charset="-127"/>
                          <a:cs typeface="Malgun Gothic" charset="-127"/>
                        </a:rPr>
                        <a:t>Develop</a:t>
                      </a:r>
                      <a:endParaRPr lang="en-CA" sz="1500" b="0" dirty="0">
                        <a:solidFill>
                          <a:schemeClr val="tx1"/>
                        </a:solidFill>
                        <a:latin typeface="Malgun Gothic" charset="-127"/>
                        <a:ea typeface="Malgun Gothic" charset="-127"/>
                        <a:cs typeface="Malgun Gothic" charset="-127"/>
                      </a:endParaRPr>
                    </a:p>
                  </a:txBody>
                  <a:tcPr marL="121920" marR="1219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500" b="0" dirty="0" smtClean="0">
                          <a:solidFill>
                            <a:schemeClr val="tx1"/>
                          </a:solidFill>
                          <a:latin typeface="Malgun Gothic" charset="-127"/>
                          <a:ea typeface="Malgun Gothic" charset="-127"/>
                          <a:cs typeface="Malgun Gothic" charset="-127"/>
                        </a:rPr>
                        <a:t>Discover</a:t>
                      </a:r>
                      <a:endParaRPr lang="en-CA" sz="1500" b="0" dirty="0">
                        <a:solidFill>
                          <a:schemeClr val="tx1"/>
                        </a:solidFill>
                        <a:latin typeface="Malgun Gothic" charset="-127"/>
                        <a:ea typeface="Malgun Gothic" charset="-127"/>
                        <a:cs typeface="Malgun Gothic" charset="-127"/>
                      </a:endParaRPr>
                    </a:p>
                  </a:txBody>
                  <a:tcPr marL="121920" marR="1219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500" b="0" dirty="0" smtClean="0">
                          <a:solidFill>
                            <a:schemeClr val="tx1"/>
                          </a:solidFill>
                          <a:latin typeface="Malgun Gothic" charset="-127"/>
                          <a:ea typeface="Malgun Gothic" charset="-127"/>
                          <a:cs typeface="Malgun Gothic" charset="-127"/>
                        </a:rPr>
                        <a:t>Conclusion</a:t>
                      </a:r>
                      <a:endParaRPr lang="en-CA" sz="1500" b="0" dirty="0">
                        <a:solidFill>
                          <a:schemeClr val="tx1"/>
                        </a:solidFill>
                        <a:latin typeface="Malgun Gothic" charset="-127"/>
                        <a:ea typeface="Malgun Gothic" charset="-127"/>
                        <a:cs typeface="Malgun Gothic" charset="-127"/>
                      </a:endParaRPr>
                    </a:p>
                  </a:txBody>
                  <a:tcPr marL="121920" marR="12192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740"/>
          <a:stretch/>
        </p:blipFill>
        <p:spPr>
          <a:xfrm rot="16200000">
            <a:off x="-118700" y="367071"/>
            <a:ext cx="556984" cy="286759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63943" y="6467474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Malgun Gothic" panose="020B0503020000020004" pitchFamily="34" charset="-127"/>
                <a:ea typeface="Malgun Gothic" panose="020B0503020000020004" pitchFamily="34" charset="-127"/>
                <a:cs typeface="Segoe UI" panose="020B0502040204020203" pitchFamily="34" charset="0"/>
              </a:defRPr>
            </a:lvl1pPr>
          </a:lstStyle>
          <a:p>
            <a:fld id="{187AF52B-2F7B-534E-9548-112F0CD0D00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4" descr="Резултат слика за government of serbia">
            <a:hlinkClick r:id="" action="ppaction://noaction"/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2371" y="23692"/>
            <a:ext cx="449309" cy="88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970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trateg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" hidden="1"/>
          <p:cNvSpPr>
            <a:spLocks noGrp="1"/>
          </p:cNvSpPr>
          <p:nvPr>
            <p:ph type="sldNum" sz="quarter" idx="11"/>
            <p:custDataLst>
              <p:tags r:id="rId1"/>
            </p:custDataLst>
          </p:nvPr>
        </p:nvSpPr>
        <p:spPr>
          <a:xfrm>
            <a:off x="12273233" y="173482"/>
            <a:ext cx="43282" cy="41102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>
              <a:defRPr sz="267" b="0">
                <a:solidFill>
                  <a:schemeClr val="bg1">
                    <a:lumMod val="75000"/>
                  </a:schemeClr>
                </a:solidFill>
                <a:latin typeface="+mn-lt"/>
                <a:cs typeface="+mn-cs"/>
                <a:sym typeface="+mn-lt"/>
              </a:defRPr>
            </a:lvl1pPr>
          </a:lstStyle>
          <a:p>
            <a:fld id="{01940DDA-0656-452C-A408-68789653BD9B}" type="slidenum">
              <a:rPr lang="en-US" smtClean="0">
                <a:latin typeface="+mn-lt"/>
              </a:rPr>
              <a:pPr/>
              <a:t>‹#›</a:t>
            </a:fld>
            <a:endParaRPr lang="en-US">
              <a:latin typeface="+mn-lt"/>
            </a:endParaRPr>
          </a:p>
        </p:txBody>
      </p:sp>
      <p:sp>
        <p:nvSpPr>
          <p:cNvPr id="13" name="Footer Placeholder" hidden="1"/>
          <p:cNvSpPr>
            <a:spLocks noGrp="1"/>
          </p:cNvSpPr>
          <p:nvPr>
            <p:ph type="ftr" sz="quarter" idx="10"/>
            <p:custDataLst>
              <p:tags r:id="rId2"/>
            </p:custDataLst>
          </p:nvPr>
        </p:nvSpPr>
        <p:spPr>
          <a:xfrm>
            <a:off x="12273237" y="228650"/>
            <a:ext cx="65" cy="41102"/>
          </a:xfrm>
          <a:prstGeom prst="rect">
            <a:avLst/>
          </a:prstGeom>
        </p:spPr>
        <p:txBody>
          <a:bodyPr vert="horz" wrap="none" lIns="0" tIns="0" rIns="0" bIns="0" rtlCol="0" anchor="t" anchorCtr="0">
            <a:spAutoFit/>
          </a:bodyPr>
          <a:lstStyle>
            <a:lvl1pPr algn="l" rtl="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 lang="en-US" sz="267" b="0" kern="1200" smtClean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  <a:sym typeface="+mn-lt"/>
              </a:defRPr>
            </a:lvl1pPr>
          </a:lstStyle>
          <a:p>
            <a:endParaRPr lang="en-US">
              <a:latin typeface="+mn-l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42900" y="703093"/>
            <a:ext cx="11568784" cy="338555"/>
          </a:xfrm>
        </p:spPr>
        <p:txBody>
          <a:bodyPr/>
          <a:lstStyle>
            <a:lvl1pPr>
              <a:defRPr sz="2400">
                <a:solidFill>
                  <a:srgbClr val="595959"/>
                </a:solidFill>
                <a:latin typeface="+mn-lt"/>
                <a:sym typeface="+mn-lt"/>
              </a:defRPr>
            </a:lvl1pPr>
            <a:lvl2pPr>
              <a:defRPr>
                <a:latin typeface="+mn-lt"/>
                <a:sym typeface="+mn-lt"/>
              </a:defRPr>
            </a:lvl2pPr>
            <a:lvl3pPr>
              <a:defRPr>
                <a:latin typeface="+mn-lt"/>
                <a:sym typeface="+mn-lt"/>
              </a:defRPr>
            </a:lvl3pPr>
            <a:lvl4pPr>
              <a:defRPr>
                <a:latin typeface="+mn-lt"/>
                <a:sym typeface="+mn-lt"/>
              </a:defRPr>
            </a:lvl4pPr>
          </a:lstStyle>
          <a:p>
            <a:pPr lvl="0"/>
            <a:r>
              <a:rPr lang="en-US" dirty="0" smtClean="0"/>
              <a:t>Action 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7500" y="330206"/>
            <a:ext cx="10505832" cy="410991"/>
          </a:xfrm>
        </p:spPr>
        <p:txBody>
          <a:bodyPr/>
          <a:lstStyle>
            <a:lvl1pPr>
              <a:defRPr sz="2667" b="1" baseline="0">
                <a:solidFill>
                  <a:srgbClr val="CB0000"/>
                </a:solidFill>
                <a:latin typeface="+mj-lt"/>
                <a:sym typeface="+mn-lt"/>
              </a:defRPr>
            </a:lvl1pPr>
          </a:lstStyle>
          <a:p>
            <a:r>
              <a:rPr lang="en-US" dirty="0" smtClean="0"/>
              <a:t>Slide Agenda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431068" y="6367753"/>
            <a:ext cx="2844800" cy="0"/>
          </a:xfrm>
          <a:prstGeom prst="line">
            <a:avLst/>
          </a:prstGeom>
          <a:ln w="38100" cmpd="sng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 userDrawn="1"/>
        </p:nvSpPr>
        <p:spPr>
          <a:xfrm>
            <a:off x="-221216" y="6438647"/>
            <a:ext cx="4064000" cy="343149"/>
          </a:xfrm>
          <a:prstGeom prst="rect">
            <a:avLst/>
          </a:prstGeom>
          <a:noFill/>
        </p:spPr>
        <p:txBody>
          <a:bodyPr wrap="square" lIns="47995" tIns="47995" rIns="47995" bIns="47995" rtlCol="0">
            <a:spAutoFit/>
          </a:bodyPr>
          <a:lstStyle/>
          <a:p>
            <a:pPr algn="ctr"/>
            <a:r>
              <a:rPr lang="en-US" sz="1600" b="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Situation</a:t>
            </a:r>
            <a:r>
              <a:rPr lang="en-US" sz="1600" b="0" baseline="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 Overview</a:t>
            </a:r>
            <a:endParaRPr lang="en-US" sz="1600" b="0" dirty="0" smtClean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2815019" y="6433483"/>
            <a:ext cx="4064000" cy="343149"/>
          </a:xfrm>
          <a:prstGeom prst="rect">
            <a:avLst/>
          </a:prstGeom>
          <a:noFill/>
        </p:spPr>
        <p:txBody>
          <a:bodyPr wrap="square" lIns="47995" tIns="47995" rIns="47995" bIns="47995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CB0000"/>
                </a:solidFill>
                <a:latin typeface="+mj-lt"/>
              </a:rPr>
              <a:t>Expand the Might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5851253" y="6433483"/>
            <a:ext cx="4064000" cy="343149"/>
          </a:xfrm>
          <a:prstGeom prst="rect">
            <a:avLst/>
          </a:prstGeom>
          <a:noFill/>
        </p:spPr>
        <p:txBody>
          <a:bodyPr wrap="square" lIns="47995" tIns="47995" rIns="47995" bIns="47995" rtlCol="0">
            <a:spAutoFit/>
          </a:bodyPr>
          <a:lstStyle/>
          <a:p>
            <a:pPr algn="ctr"/>
            <a:r>
              <a:rPr lang="en-US" sz="1600" b="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Excite the World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8881728" y="6433483"/>
            <a:ext cx="3358677" cy="343149"/>
          </a:xfrm>
          <a:prstGeom prst="rect">
            <a:avLst/>
          </a:prstGeom>
          <a:noFill/>
        </p:spPr>
        <p:txBody>
          <a:bodyPr wrap="square" lIns="47995" tIns="47995" rIns="47995" bIns="47995" rtlCol="0">
            <a:spAutoFit/>
          </a:bodyPr>
          <a:lstStyle/>
          <a:p>
            <a:pPr algn="ctr"/>
            <a:r>
              <a:rPr lang="en-US" sz="1600" b="0" dirty="0" smtClean="0">
                <a:solidFill>
                  <a:schemeClr val="bg1">
                    <a:lumMod val="65000"/>
                  </a:schemeClr>
                </a:solidFill>
                <a:latin typeface="+mj-lt"/>
              </a:rPr>
              <a:t>Financials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406403" y="6134104"/>
            <a:ext cx="2095500" cy="188085"/>
          </a:xfrm>
        </p:spPr>
        <p:txBody>
          <a:bodyPr/>
          <a:lstStyle>
            <a:lvl1pPr>
              <a:defRPr sz="1333" i="1"/>
            </a:lvl1pPr>
          </a:lstStyle>
          <a:p>
            <a:pPr lvl="0"/>
            <a:r>
              <a:rPr lang="en-US" dirty="0" smtClean="0"/>
              <a:t>Source: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11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1"/>
          <p:cNvSpPr>
            <a:spLocks noGrp="1"/>
          </p:cNvSpPr>
          <p:nvPr>
            <p:ph type="ctrTitle" hasCustomPrompt="1"/>
          </p:nvPr>
        </p:nvSpPr>
        <p:spPr>
          <a:xfrm>
            <a:off x="319107" y="527576"/>
            <a:ext cx="11553786" cy="523557"/>
          </a:xfrm>
        </p:spPr>
        <p:txBody>
          <a:bodyPr anchor="b">
            <a:noAutofit/>
          </a:bodyPr>
          <a:lstStyle>
            <a:lvl1pPr algn="l"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grpSp>
        <p:nvGrpSpPr>
          <p:cNvPr id="28" name="Group 27"/>
          <p:cNvGrpSpPr/>
          <p:nvPr userDrawn="1"/>
        </p:nvGrpSpPr>
        <p:grpSpPr>
          <a:xfrm rot="5400000" flipH="1">
            <a:off x="886239" y="-114487"/>
            <a:ext cx="84340" cy="967674"/>
            <a:chOff x="845899" y="1571896"/>
            <a:chExt cx="190996" cy="2191396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29" name="Oval 28"/>
            <p:cNvSpPr/>
            <p:nvPr userDrawn="1"/>
          </p:nvSpPr>
          <p:spPr>
            <a:xfrm rot="15300000">
              <a:off x="845899" y="1571896"/>
              <a:ext cx="188424" cy="188424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 userDrawn="1"/>
          </p:nvSpPr>
          <p:spPr>
            <a:xfrm rot="15300000">
              <a:off x="848471" y="2072639"/>
              <a:ext cx="188424" cy="188424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 userDrawn="1"/>
          </p:nvSpPr>
          <p:spPr>
            <a:xfrm rot="15300000">
              <a:off x="845899" y="2573382"/>
              <a:ext cx="188424" cy="188424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 userDrawn="1"/>
          </p:nvSpPr>
          <p:spPr>
            <a:xfrm rot="15300000">
              <a:off x="845899" y="3074125"/>
              <a:ext cx="188424" cy="1884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 userDrawn="1"/>
          </p:nvSpPr>
          <p:spPr>
            <a:xfrm rot="15300000">
              <a:off x="845899" y="3574868"/>
              <a:ext cx="188424" cy="188424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Oval 35"/>
          <p:cNvSpPr/>
          <p:nvPr userDrawn="1"/>
        </p:nvSpPr>
        <p:spPr>
          <a:xfrm>
            <a:off x="626746" y="288238"/>
            <a:ext cx="161090" cy="16108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B67A0631-3AAF-4CEE-9066-E9F40F50EFAA}"/>
              </a:ext>
            </a:extLst>
          </p:cNvPr>
          <p:cNvSpPr txBox="1"/>
          <p:nvPr userDrawn="1"/>
        </p:nvSpPr>
        <p:spPr>
          <a:xfrm>
            <a:off x="1421596" y="239516"/>
            <a:ext cx="4674404" cy="2585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lvl="0"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baseline="0">
                <a:solidFill>
                  <a:schemeClr val="accent2"/>
                </a:solidFill>
                <a:latin typeface="+mj-lt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accent2"/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2"/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2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r-Latn-RS" sz="1400" b="1" dirty="0" smtClean="0">
                <a:solidFill>
                  <a:schemeClr val="tx2"/>
                </a:solidFill>
                <a:latin typeface="+mj-lt"/>
              </a:rPr>
              <a:t>POBOLJŠANJE</a:t>
            </a:r>
            <a:r>
              <a:rPr lang="sr-Latn-RS" sz="1400" b="1" baseline="0" dirty="0" smtClean="0">
                <a:solidFill>
                  <a:schemeClr val="tx2"/>
                </a:solidFill>
                <a:latin typeface="+mj-lt"/>
              </a:rPr>
              <a:t> PAUŠALNOG OPOREZIVANJA</a:t>
            </a:r>
            <a:endParaRPr lang="en-US" sz="1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6064250"/>
            <a:ext cx="6305550" cy="336550"/>
          </a:xfrm>
        </p:spPr>
        <p:txBody>
          <a:bodyPr>
            <a:noAutofit/>
          </a:bodyPr>
          <a:lstStyle>
            <a:lvl1pPr marL="0" indent="0" algn="l">
              <a:buNone/>
              <a:defRPr sz="1200" baseline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Source: XXX Report YEAR ISPISATI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04576429-5963-49AF-AD39-32DBE59F2DDB}"/>
              </a:ext>
            </a:extLst>
          </p:cNvPr>
          <p:cNvSpPr/>
          <p:nvPr userDrawn="1"/>
        </p:nvSpPr>
        <p:spPr>
          <a:xfrm>
            <a:off x="0" y="1107194"/>
            <a:ext cx="12192000" cy="105656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0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319107" y="527576"/>
            <a:ext cx="11553786" cy="523557"/>
          </a:xfrm>
        </p:spPr>
        <p:txBody>
          <a:bodyPr anchor="b">
            <a:noAutofit/>
          </a:bodyPr>
          <a:lstStyle>
            <a:lvl1pPr algn="l"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 rot="5400000" flipH="1">
            <a:off x="886239" y="-114487"/>
            <a:ext cx="84340" cy="967674"/>
            <a:chOff x="845899" y="1571896"/>
            <a:chExt cx="190996" cy="2191396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19" name="Oval 18"/>
            <p:cNvSpPr/>
            <p:nvPr userDrawn="1"/>
          </p:nvSpPr>
          <p:spPr>
            <a:xfrm rot="15300000">
              <a:off x="845899" y="1571896"/>
              <a:ext cx="188424" cy="188424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 userDrawn="1"/>
          </p:nvSpPr>
          <p:spPr>
            <a:xfrm rot="15300000">
              <a:off x="848471" y="2072639"/>
              <a:ext cx="188424" cy="188424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 userDrawn="1"/>
          </p:nvSpPr>
          <p:spPr>
            <a:xfrm rot="15300000">
              <a:off x="845899" y="2573382"/>
              <a:ext cx="188424" cy="1884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 userDrawn="1"/>
          </p:nvSpPr>
          <p:spPr>
            <a:xfrm rot="15300000">
              <a:off x="845899" y="3074125"/>
              <a:ext cx="188424" cy="188424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 userDrawn="1"/>
          </p:nvSpPr>
          <p:spPr>
            <a:xfrm rot="15300000">
              <a:off x="845899" y="3574868"/>
              <a:ext cx="188424" cy="188424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Oval 24"/>
          <p:cNvSpPr/>
          <p:nvPr userDrawn="1"/>
        </p:nvSpPr>
        <p:spPr>
          <a:xfrm>
            <a:off x="848285" y="288238"/>
            <a:ext cx="161090" cy="16108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DE37185E-C789-4AA2-9906-2A2A2494A5E2}"/>
              </a:ext>
            </a:extLst>
          </p:cNvPr>
          <p:cNvSpPr txBox="1"/>
          <p:nvPr userDrawn="1"/>
        </p:nvSpPr>
        <p:spPr>
          <a:xfrm>
            <a:off x="1421596" y="239516"/>
            <a:ext cx="4674404" cy="2585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lvl="0"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baseline="0">
                <a:solidFill>
                  <a:schemeClr val="accent2"/>
                </a:solidFill>
                <a:latin typeface="+mj-lt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accent2"/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2"/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2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r-Latn-RS" sz="1400" b="1" dirty="0" smtClean="0">
                <a:solidFill>
                  <a:schemeClr val="tx2"/>
                </a:solidFill>
                <a:latin typeface="+mj-lt"/>
              </a:rPr>
              <a:t>ePAUŠAL</a:t>
            </a:r>
            <a:endParaRPr lang="en-US" sz="1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6064250"/>
            <a:ext cx="6305550" cy="336550"/>
          </a:xfrm>
        </p:spPr>
        <p:txBody>
          <a:bodyPr>
            <a:noAutofit/>
          </a:bodyPr>
          <a:lstStyle>
            <a:lvl1pPr marL="0" indent="0" algn="l">
              <a:buNone/>
              <a:defRPr sz="1200" baseline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Source: XXX Report YEAR ISPISATI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04576429-5963-49AF-AD39-32DBE59F2DDB}"/>
              </a:ext>
            </a:extLst>
          </p:cNvPr>
          <p:cNvSpPr/>
          <p:nvPr userDrawn="1"/>
        </p:nvSpPr>
        <p:spPr>
          <a:xfrm>
            <a:off x="0" y="1107194"/>
            <a:ext cx="12192000" cy="105656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15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319107" y="527576"/>
            <a:ext cx="11553786" cy="523557"/>
          </a:xfrm>
        </p:spPr>
        <p:txBody>
          <a:bodyPr anchor="b">
            <a:noAutofit/>
          </a:bodyPr>
          <a:lstStyle>
            <a:lvl1pPr algn="l"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 rot="5400000" flipH="1">
            <a:off x="886239" y="-114487"/>
            <a:ext cx="84340" cy="967674"/>
            <a:chOff x="845899" y="1571896"/>
            <a:chExt cx="190996" cy="2191396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19" name="Oval 18"/>
            <p:cNvSpPr/>
            <p:nvPr userDrawn="1"/>
          </p:nvSpPr>
          <p:spPr>
            <a:xfrm rot="15300000">
              <a:off x="845899" y="1571896"/>
              <a:ext cx="188424" cy="188424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 userDrawn="1"/>
          </p:nvSpPr>
          <p:spPr>
            <a:xfrm rot="15300000">
              <a:off x="848471" y="2072639"/>
              <a:ext cx="188424" cy="1884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 userDrawn="1"/>
          </p:nvSpPr>
          <p:spPr>
            <a:xfrm rot="15300000">
              <a:off x="845899" y="2573382"/>
              <a:ext cx="188424" cy="188424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 userDrawn="1"/>
          </p:nvSpPr>
          <p:spPr>
            <a:xfrm rot="15300000">
              <a:off x="845899" y="3074125"/>
              <a:ext cx="188424" cy="188424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 userDrawn="1"/>
          </p:nvSpPr>
          <p:spPr>
            <a:xfrm rot="15300000">
              <a:off x="845899" y="3574868"/>
              <a:ext cx="188424" cy="188424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Oval 24"/>
          <p:cNvSpPr/>
          <p:nvPr userDrawn="1"/>
        </p:nvSpPr>
        <p:spPr>
          <a:xfrm>
            <a:off x="1070973" y="288238"/>
            <a:ext cx="161090" cy="16108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3E2AC382-E83F-4A84-8CEF-2BF9F168BD6C}"/>
              </a:ext>
            </a:extLst>
          </p:cNvPr>
          <p:cNvSpPr txBox="1"/>
          <p:nvPr userDrawn="1"/>
        </p:nvSpPr>
        <p:spPr>
          <a:xfrm>
            <a:off x="1421596" y="239516"/>
            <a:ext cx="4674404" cy="2585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lvl="0"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baseline="0">
                <a:solidFill>
                  <a:schemeClr val="accent2"/>
                </a:solidFill>
                <a:latin typeface="+mj-lt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accent2"/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2"/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2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r-Latn-RS" sz="1400" b="1" dirty="0" smtClean="0">
                <a:solidFill>
                  <a:schemeClr val="tx2"/>
                </a:solidFill>
                <a:latin typeface="+mj-lt"/>
              </a:rPr>
              <a:t>IMPLEMENTACIJA REŠENJA</a:t>
            </a:r>
            <a:endParaRPr lang="en-US" sz="1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6064250"/>
            <a:ext cx="6305550" cy="336550"/>
          </a:xfrm>
        </p:spPr>
        <p:txBody>
          <a:bodyPr>
            <a:noAutofit/>
          </a:bodyPr>
          <a:lstStyle>
            <a:lvl1pPr marL="0" indent="0" algn="l">
              <a:buNone/>
              <a:defRPr sz="1200" baseline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Source: XXX Report YEAR ISPISATI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04576429-5963-49AF-AD39-32DBE59F2DDB}"/>
              </a:ext>
            </a:extLst>
          </p:cNvPr>
          <p:cNvSpPr/>
          <p:nvPr userDrawn="1"/>
        </p:nvSpPr>
        <p:spPr>
          <a:xfrm>
            <a:off x="0" y="1107194"/>
            <a:ext cx="12192000" cy="105656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3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1421596" y="239516"/>
            <a:ext cx="2461713" cy="2585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lvl="0"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baseline="0">
                <a:solidFill>
                  <a:schemeClr val="accent2"/>
                </a:solidFill>
                <a:latin typeface="+mj-lt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accent2"/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2"/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2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en-US" sz="1400" b="1" dirty="0">
                <a:solidFill>
                  <a:schemeClr val="tx2"/>
                </a:solidFill>
              </a:rPr>
              <a:t>SUMMARY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319107" y="527576"/>
            <a:ext cx="11553786" cy="523557"/>
          </a:xfrm>
        </p:spPr>
        <p:txBody>
          <a:bodyPr anchor="b">
            <a:noAutofit/>
          </a:bodyPr>
          <a:lstStyle>
            <a:lvl1pPr algn="l"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 rot="5400000" flipH="1">
            <a:off x="886239" y="-114487"/>
            <a:ext cx="84340" cy="967674"/>
            <a:chOff x="845899" y="1571896"/>
            <a:chExt cx="190996" cy="2191396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19" name="Oval 18"/>
            <p:cNvSpPr/>
            <p:nvPr userDrawn="1"/>
          </p:nvSpPr>
          <p:spPr>
            <a:xfrm rot="15300000">
              <a:off x="845899" y="1571896"/>
              <a:ext cx="188424" cy="1884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 userDrawn="1"/>
          </p:nvSpPr>
          <p:spPr>
            <a:xfrm rot="15300000">
              <a:off x="848471" y="2072639"/>
              <a:ext cx="188424" cy="188424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 userDrawn="1"/>
          </p:nvSpPr>
          <p:spPr>
            <a:xfrm rot="15300000">
              <a:off x="845899" y="2573382"/>
              <a:ext cx="188424" cy="188424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 userDrawn="1"/>
          </p:nvSpPr>
          <p:spPr>
            <a:xfrm rot="15300000">
              <a:off x="845899" y="3074125"/>
              <a:ext cx="188424" cy="188424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 userDrawn="1"/>
          </p:nvSpPr>
          <p:spPr>
            <a:xfrm rot="15300000">
              <a:off x="845899" y="3574868"/>
              <a:ext cx="188424" cy="188424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Oval 24"/>
          <p:cNvSpPr/>
          <p:nvPr userDrawn="1"/>
        </p:nvSpPr>
        <p:spPr>
          <a:xfrm>
            <a:off x="1290099" y="288238"/>
            <a:ext cx="161090" cy="16108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6064250"/>
            <a:ext cx="6305550" cy="336550"/>
          </a:xfrm>
        </p:spPr>
        <p:txBody>
          <a:bodyPr>
            <a:noAutofit/>
          </a:bodyPr>
          <a:lstStyle>
            <a:lvl1pPr marL="0" indent="0" algn="l">
              <a:buNone/>
              <a:defRPr sz="1200" baseline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Source: XXX Report YEAR ISPISATI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04576429-5963-49AF-AD39-32DBE59F2DDB}"/>
              </a:ext>
            </a:extLst>
          </p:cNvPr>
          <p:cNvSpPr/>
          <p:nvPr userDrawn="1"/>
        </p:nvSpPr>
        <p:spPr>
          <a:xfrm>
            <a:off x="0" y="1107194"/>
            <a:ext cx="12192000" cy="105656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16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1421596" y="239516"/>
            <a:ext cx="2461713" cy="2585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lvl="0"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baseline="0">
                <a:solidFill>
                  <a:schemeClr val="accent2"/>
                </a:solidFill>
                <a:latin typeface="+mj-lt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accent2"/>
                </a:solidFill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accent2"/>
                </a:solidFill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2"/>
                </a:solidFill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accent2"/>
                </a:solidFill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en-US" sz="1400" b="1" dirty="0">
                <a:solidFill>
                  <a:schemeClr val="tx2"/>
                </a:solidFill>
              </a:rPr>
              <a:t>BACKUP</a:t>
            </a:r>
          </a:p>
        </p:txBody>
      </p:sp>
      <p:sp>
        <p:nvSpPr>
          <p:cNvPr id="17" name="Title 1"/>
          <p:cNvSpPr>
            <a:spLocks noGrp="1"/>
          </p:cNvSpPr>
          <p:nvPr>
            <p:ph type="ctrTitle" hasCustomPrompt="1"/>
          </p:nvPr>
        </p:nvSpPr>
        <p:spPr>
          <a:xfrm>
            <a:off x="319107" y="527576"/>
            <a:ext cx="11553786" cy="523557"/>
          </a:xfrm>
        </p:spPr>
        <p:txBody>
          <a:bodyPr anchor="b">
            <a:noAutofit/>
          </a:bodyPr>
          <a:lstStyle>
            <a:lvl1pPr algn="l"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grpSp>
        <p:nvGrpSpPr>
          <p:cNvPr id="18" name="Group 17"/>
          <p:cNvGrpSpPr/>
          <p:nvPr userDrawn="1"/>
        </p:nvGrpSpPr>
        <p:grpSpPr>
          <a:xfrm rot="5400000" flipH="1">
            <a:off x="886239" y="-114487"/>
            <a:ext cx="84340" cy="967674"/>
            <a:chOff x="845899" y="1571896"/>
            <a:chExt cx="190996" cy="2191396"/>
          </a:xfrm>
          <a:solidFill>
            <a:schemeClr val="bg2">
              <a:lumMod val="20000"/>
              <a:lumOff val="80000"/>
            </a:schemeClr>
          </a:solidFill>
        </p:grpSpPr>
        <p:sp>
          <p:nvSpPr>
            <p:cNvPr id="19" name="Oval 18"/>
            <p:cNvSpPr/>
            <p:nvPr userDrawn="1"/>
          </p:nvSpPr>
          <p:spPr>
            <a:xfrm rot="15300000">
              <a:off x="845899" y="1571896"/>
              <a:ext cx="188424" cy="1884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 userDrawn="1"/>
          </p:nvSpPr>
          <p:spPr>
            <a:xfrm rot="15300000">
              <a:off x="848471" y="2072639"/>
              <a:ext cx="188424" cy="188424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 userDrawn="1"/>
          </p:nvSpPr>
          <p:spPr>
            <a:xfrm rot="15300000">
              <a:off x="845899" y="2573382"/>
              <a:ext cx="188424" cy="188424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 userDrawn="1"/>
          </p:nvSpPr>
          <p:spPr>
            <a:xfrm rot="15300000">
              <a:off x="845899" y="3074125"/>
              <a:ext cx="188424" cy="188424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 userDrawn="1"/>
          </p:nvSpPr>
          <p:spPr>
            <a:xfrm rot="15300000">
              <a:off x="845899" y="3574868"/>
              <a:ext cx="188424" cy="188424"/>
            </a:xfrm>
            <a:prstGeom prst="ellipse">
              <a:avLst/>
            </a:prstGeom>
            <a:solidFill>
              <a:schemeClr val="tx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Oval 24"/>
          <p:cNvSpPr/>
          <p:nvPr userDrawn="1"/>
        </p:nvSpPr>
        <p:spPr>
          <a:xfrm>
            <a:off x="1290099" y="288238"/>
            <a:ext cx="161090" cy="16108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24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42913" y="6064250"/>
            <a:ext cx="6305550" cy="336550"/>
          </a:xfrm>
        </p:spPr>
        <p:txBody>
          <a:bodyPr>
            <a:noAutofit/>
          </a:bodyPr>
          <a:lstStyle>
            <a:lvl1pPr marL="0" indent="0" algn="l">
              <a:buNone/>
              <a:defRPr sz="1200" baseline="0">
                <a:solidFill>
                  <a:schemeClr val="tx1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Source: XXX Report YEAR ISPISATI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04576429-5963-49AF-AD39-32DBE59F2DDB}"/>
              </a:ext>
            </a:extLst>
          </p:cNvPr>
          <p:cNvSpPr/>
          <p:nvPr userDrawn="1"/>
        </p:nvSpPr>
        <p:spPr>
          <a:xfrm>
            <a:off x="0" y="1107194"/>
            <a:ext cx="12192000" cy="105656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84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zuelni Strateg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11200" y="722765"/>
            <a:ext cx="5544457" cy="1933349"/>
          </a:xfrm>
        </p:spPr>
        <p:txBody>
          <a:bodyPr anchor="b"/>
          <a:lstStyle>
            <a:lvl1pPr algn="r">
              <a:defRPr sz="6000" baseline="0">
                <a:latin typeface="+mj-lt"/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11200" y="2481943"/>
            <a:ext cx="5544457" cy="2304823"/>
          </a:xfrm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Slide text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256338" y="0"/>
            <a:ext cx="5935662" cy="6858000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6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3"/>
          <p:cNvSpPr txBox="1">
            <a:spLocks/>
          </p:cNvSpPr>
          <p:nvPr userDrawn="1"/>
        </p:nvSpPr>
        <p:spPr>
          <a:xfrm>
            <a:off x="331600" y="6425874"/>
            <a:ext cx="942535" cy="61507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CA817B1-E75C-4DB8-9B0A-1A0AC25A777C}" type="slidenum">
              <a:rPr lang="en-GB" smtClean="0">
                <a:solidFill>
                  <a:schemeClr val="tx1">
                    <a:lumMod val="40000"/>
                    <a:lumOff val="60000"/>
                  </a:schemeClr>
                </a:solidFill>
              </a:rPr>
              <a:pPr/>
              <a:t>‹#›</a:t>
            </a:fld>
            <a:endParaRPr lang="en-GB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31600" y="6337300"/>
            <a:ext cx="1141748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678390" y="6388100"/>
            <a:ext cx="885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>
                <a:solidFill>
                  <a:schemeClr val="tx2"/>
                </a:solidFill>
              </a:rPr>
              <a:t>G</a:t>
            </a:r>
            <a:r>
              <a:rPr lang="en-US" b="1" dirty="0" smtClean="0">
                <a:solidFill>
                  <a:schemeClr val="tx2"/>
                </a:solidFill>
              </a:rPr>
              <a:t>GWP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8409199" y="6403489"/>
            <a:ext cx="33398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160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SYMORG</a:t>
            </a:r>
            <a:r>
              <a:rPr lang="sr-Latn-RS" sz="1600" baseline="0" dirty="0" smtClean="0">
                <a:solidFill>
                  <a:schemeClr val="tx1">
                    <a:lumMod val="60000"/>
                    <a:lumOff val="40000"/>
                  </a:schemeClr>
                </a:solidFill>
              </a:rPr>
              <a:t> 2018: CASE HACKATHON</a:t>
            </a:r>
            <a:endParaRPr lang="en-US" sz="1600" dirty="0">
              <a:solidFill>
                <a:schemeClr val="tx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14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711" r:id="rId2"/>
    <p:sldLayoutId id="2147483649" r:id="rId3"/>
    <p:sldLayoutId id="2147483673" r:id="rId4"/>
    <p:sldLayoutId id="2147483674" r:id="rId5"/>
    <p:sldLayoutId id="2147483675" r:id="rId6"/>
    <p:sldLayoutId id="2147483676" r:id="rId7"/>
    <p:sldLayoutId id="2147483712" r:id="rId8"/>
    <p:sldLayoutId id="2147483651" r:id="rId9"/>
    <p:sldLayoutId id="2147483677" r:id="rId10"/>
    <p:sldLayoutId id="2147483678" r:id="rId11"/>
    <p:sldLayoutId id="2147483679" r:id="rId12"/>
    <p:sldLayoutId id="2147483680" r:id="rId13"/>
    <p:sldLayoutId id="2147483681" r:id="rId14"/>
    <p:sldLayoutId id="2147483682" r:id="rId15"/>
    <p:sldLayoutId id="2147483683" r:id="rId16"/>
    <p:sldLayoutId id="2147483684" r:id="rId17"/>
    <p:sldLayoutId id="2147483685" r:id="rId18"/>
    <p:sldLayoutId id="2147483686" r:id="rId19"/>
    <p:sldLayoutId id="2147483687" r:id="rId20"/>
    <p:sldLayoutId id="2147483688" r:id="rId21"/>
    <p:sldLayoutId id="2147483689" r:id="rId22"/>
    <p:sldLayoutId id="2147483690" r:id="rId23"/>
    <p:sldLayoutId id="2147483691" r:id="rId24"/>
    <p:sldLayoutId id="2147483692" r:id="rId25"/>
    <p:sldLayoutId id="2147483693" r:id="rId26"/>
    <p:sldLayoutId id="2147483698" r:id="rId27"/>
    <p:sldLayoutId id="2147483731" r:id="rId28"/>
    <p:sldLayoutId id="2147483733" r:id="rId29"/>
    <p:sldLayoutId id="2147483734" r:id="rId30"/>
    <p:sldLayoutId id="2147483736" r:id="rId3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79" userDrawn="1">
          <p15:clr>
            <a:srgbClr val="000000"/>
          </p15:clr>
        </p15:guide>
        <p15:guide id="2" pos="7401" userDrawn="1">
          <p15:clr>
            <a:srgbClr val="000000"/>
          </p15:clr>
        </p15:guide>
        <p15:guide id="3" orient="horz" pos="3884" userDrawn="1">
          <p15:clr>
            <a:srgbClr val="000000"/>
          </p15:clr>
        </p15:guide>
        <p15:guide id="4" orient="horz" pos="1003" userDrawn="1">
          <p15:clr>
            <a:srgbClr val="000000"/>
          </p15:clr>
        </p15:guide>
        <p15:guide id="6" pos="2661" userDrawn="1">
          <p15:clr>
            <a:srgbClr val="5ACBF0"/>
          </p15:clr>
        </p15:guide>
        <p15:guide id="7" pos="5019" userDrawn="1">
          <p15:clr>
            <a:srgbClr val="5ACBF0"/>
          </p15:clr>
        </p15:guide>
        <p15:guide id="8" pos="3840" userDrawn="1">
          <p15:clr>
            <a:srgbClr val="F26B43"/>
          </p15:clr>
        </p15:guide>
        <p15:guide id="9" orient="horz" pos="1956" userDrawn="1">
          <p15:clr>
            <a:srgbClr val="547EBF"/>
          </p15:clr>
        </p15:guide>
        <p15:guide id="10" orient="horz" pos="2432" userDrawn="1">
          <p15:clr>
            <a:srgbClr val="F26B43"/>
          </p15:clr>
        </p15:guide>
        <p15:guide id="11" orient="horz" pos="2908" userDrawn="1">
          <p15:clr>
            <a:srgbClr val="547EBF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8.png"/><Relationship Id="rId7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11" Type="http://schemas.openxmlformats.org/officeDocument/2006/relationships/image" Target="../media/image18.png"/><Relationship Id="rId5" Type="http://schemas.openxmlformats.org/officeDocument/2006/relationships/image" Target="../media/image11.png"/><Relationship Id="rId10" Type="http://schemas.openxmlformats.org/officeDocument/2006/relationships/image" Target="../media/image17.png"/><Relationship Id="rId4" Type="http://schemas.openxmlformats.org/officeDocument/2006/relationships/image" Target="../media/image9.png"/><Relationship Id="rId9" Type="http://schemas.openxmlformats.org/officeDocument/2006/relationships/image" Target="../media/image16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1.png"/><Relationship Id="rId4" Type="http://schemas.openxmlformats.org/officeDocument/2006/relationships/image" Target="../media/image20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2913" y="-149782"/>
            <a:ext cx="14282589" cy="7617381"/>
          </a:xfrm>
          <a:prstGeom prst="rect">
            <a:avLst/>
          </a:prstGeom>
        </p:spPr>
      </p:pic>
      <p:sp>
        <p:nvSpPr>
          <p:cNvPr id="147" name="AutoShape 54">
            <a:extLst>
              <a:ext uri="{FF2B5EF4-FFF2-40B4-BE49-F238E27FC236}">
                <a16:creationId xmlns="" xmlns:a16="http://schemas.microsoft.com/office/drawing/2014/main" id="{41FEA852-D2CE-4476-B7D2-C9B41E76B382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197044" y="4484271"/>
            <a:ext cx="1416238" cy="108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4" name="Rectangle 83">
            <a:extLst>
              <a:ext uri="{FF2B5EF4-FFF2-40B4-BE49-F238E27FC236}">
                <a16:creationId xmlns="" xmlns:a16="http://schemas.microsoft.com/office/drawing/2014/main" id="{55AEA2D9-CBC5-4157-BC09-9CDC0BDC694E}"/>
              </a:ext>
            </a:extLst>
          </p:cNvPr>
          <p:cNvSpPr/>
          <p:nvPr/>
        </p:nvSpPr>
        <p:spPr>
          <a:xfrm>
            <a:off x="-20025" y="1592263"/>
            <a:ext cx="8631761" cy="1509156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Title 3">
            <a:extLst>
              <a:ext uri="{FF2B5EF4-FFF2-40B4-BE49-F238E27FC236}">
                <a16:creationId xmlns="" xmlns:a16="http://schemas.microsoft.com/office/drawing/2014/main" id="{D25567A1-B68D-4D69-9E52-E76BDACCC8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673427" y="977844"/>
            <a:ext cx="12032078" cy="1783216"/>
          </a:xfrm>
        </p:spPr>
        <p:txBody>
          <a:bodyPr>
            <a:noAutofit/>
          </a:bodyPr>
          <a:lstStyle/>
          <a:p>
            <a:pPr algn="ctr"/>
            <a:r>
              <a:rPr lang="sr-Latn-RS" sz="6600" dirty="0" smtClean="0"/>
              <a:t>ePaušal</a:t>
            </a:r>
            <a:endParaRPr lang="en-US" sz="6600" dirty="0"/>
          </a:p>
        </p:txBody>
      </p:sp>
      <p:sp>
        <p:nvSpPr>
          <p:cNvPr id="86" name="Subtitle 4">
            <a:extLst>
              <a:ext uri="{FF2B5EF4-FFF2-40B4-BE49-F238E27FC236}">
                <a16:creationId xmlns="" xmlns:a16="http://schemas.microsoft.com/office/drawing/2014/main" id="{B4B009C1-11C0-4C7F-9F39-2D99389074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022569" y="2488023"/>
            <a:ext cx="10532674" cy="440553"/>
          </a:xfrm>
        </p:spPr>
        <p:txBody>
          <a:bodyPr>
            <a:noAutofit/>
          </a:bodyPr>
          <a:lstStyle/>
          <a:p>
            <a:pPr algn="ctr"/>
            <a:r>
              <a:rPr lang="sr-Latn-RS" sz="2800" dirty="0" smtClean="0">
                <a:latin typeface="+mj-lt"/>
              </a:rPr>
              <a:t>Lakši i jednostavniji put paušalnog obaveznika</a:t>
            </a:r>
            <a:endParaRPr lang="en-US" sz="2800" dirty="0">
              <a:latin typeface="+mj-lt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="" xmlns:a16="http://schemas.microsoft.com/office/drawing/2014/main" id="{6A978089-23D2-46CC-BD34-C613EC8AE5BA}"/>
              </a:ext>
            </a:extLst>
          </p:cNvPr>
          <p:cNvSpPr/>
          <p:nvPr/>
        </p:nvSpPr>
        <p:spPr>
          <a:xfrm>
            <a:off x="-20024" y="3101419"/>
            <a:ext cx="8631760" cy="468313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8" name="Group 87">
            <a:extLst>
              <a:ext uri="{FF2B5EF4-FFF2-40B4-BE49-F238E27FC236}">
                <a16:creationId xmlns="" xmlns:a16="http://schemas.microsoft.com/office/drawing/2014/main" id="{B38D72DE-653E-4B16-AAAD-639029E5BF6E}"/>
              </a:ext>
            </a:extLst>
          </p:cNvPr>
          <p:cNvGrpSpPr/>
          <p:nvPr/>
        </p:nvGrpSpPr>
        <p:grpSpPr>
          <a:xfrm>
            <a:off x="1157187" y="3166298"/>
            <a:ext cx="6214361" cy="338554"/>
            <a:chOff x="2934675" y="6165850"/>
            <a:chExt cx="6214361" cy="338554"/>
          </a:xfrm>
        </p:grpSpPr>
        <p:sp>
          <p:nvSpPr>
            <p:cNvPr id="89" name="TextBox 88">
              <a:extLst>
                <a:ext uri="{FF2B5EF4-FFF2-40B4-BE49-F238E27FC236}">
                  <a16:creationId xmlns="" xmlns:a16="http://schemas.microsoft.com/office/drawing/2014/main" id="{80E6D567-8E73-4138-9136-D34470FE6C47}"/>
                </a:ext>
              </a:extLst>
            </p:cNvPr>
            <p:cNvSpPr txBox="1"/>
            <p:nvPr/>
          </p:nvSpPr>
          <p:spPr>
            <a:xfrm>
              <a:off x="2934675" y="6165850"/>
              <a:ext cx="112562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z="1600" b="1" dirty="0" smtClean="0">
                  <a:solidFill>
                    <a:schemeClr val="bg1"/>
                  </a:solidFill>
                  <a:latin typeface="+mj-lt"/>
                </a:rPr>
                <a:t>KRISTINA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="" xmlns:a16="http://schemas.microsoft.com/office/drawing/2014/main" id="{CA95B8F2-AAC4-4B16-B2A5-3E713E48FE05}"/>
                </a:ext>
              </a:extLst>
            </p:cNvPr>
            <p:cNvSpPr txBox="1"/>
            <p:nvPr/>
          </p:nvSpPr>
          <p:spPr>
            <a:xfrm>
              <a:off x="5531625" y="6165850"/>
              <a:ext cx="86241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z="1600" b="1" dirty="0" smtClean="0">
                  <a:solidFill>
                    <a:schemeClr val="bg1"/>
                  </a:solidFill>
                  <a:latin typeface="+mj-lt"/>
                </a:rPr>
                <a:t>MILAN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="" xmlns:a16="http://schemas.microsoft.com/office/drawing/2014/main" id="{B7EB1866-549B-4DD2-B911-14403D3A16F0}"/>
                </a:ext>
              </a:extLst>
            </p:cNvPr>
            <p:cNvSpPr txBox="1"/>
            <p:nvPr/>
          </p:nvSpPr>
          <p:spPr>
            <a:xfrm>
              <a:off x="4255685" y="6165850"/>
              <a:ext cx="90633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z="1600" b="1" dirty="0" smtClean="0">
                  <a:solidFill>
                    <a:schemeClr val="bg1"/>
                  </a:solidFill>
                  <a:latin typeface="+mj-lt"/>
                </a:rPr>
                <a:t>TIJANA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92" name="TextBox 91">
              <a:extLst>
                <a:ext uri="{FF2B5EF4-FFF2-40B4-BE49-F238E27FC236}">
                  <a16:creationId xmlns="" xmlns:a16="http://schemas.microsoft.com/office/drawing/2014/main" id="{48DDFFF1-24FD-4725-AEE4-67C0C56D4FF7}"/>
                </a:ext>
              </a:extLst>
            </p:cNvPr>
            <p:cNvSpPr txBox="1"/>
            <p:nvPr/>
          </p:nvSpPr>
          <p:spPr>
            <a:xfrm>
              <a:off x="6857383" y="6165850"/>
              <a:ext cx="93487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z="1600" b="1" dirty="0" smtClean="0">
                  <a:solidFill>
                    <a:schemeClr val="bg1"/>
                  </a:solidFill>
                  <a:latin typeface="+mj-lt"/>
                </a:rPr>
                <a:t>ALEKSA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48DDFFF1-24FD-4725-AEE4-67C0C56D4FF7}"/>
                </a:ext>
              </a:extLst>
            </p:cNvPr>
            <p:cNvSpPr txBox="1"/>
            <p:nvPr/>
          </p:nvSpPr>
          <p:spPr>
            <a:xfrm>
              <a:off x="8201148" y="6165850"/>
              <a:ext cx="9478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r-Latn-RS" sz="1600" b="1" dirty="0" smtClean="0">
                  <a:solidFill>
                    <a:schemeClr val="bg1"/>
                  </a:solidFill>
                  <a:latin typeface="+mj-lt"/>
                </a:rPr>
                <a:t>NIKOLA</a:t>
              </a:r>
              <a:endParaRPr lang="en-US" sz="16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08883" y="5572871"/>
            <a:ext cx="4315605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sr-Latn-RS" sz="4800" b="1" dirty="0" smtClean="0"/>
              <a:t>TIM 4 - GGWP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72275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1660" y="4591233"/>
            <a:ext cx="1000125" cy="8572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 rot="16200000" flipH="1">
            <a:off x="6712472" y="-1427908"/>
            <a:ext cx="610883" cy="72239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0800000">
            <a:off x="3021780" y="2055159"/>
            <a:ext cx="610883" cy="18179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KAKO IZGLEDA MARKOV PUT DO OSNIVANJA FIRME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 rot="5400000">
            <a:off x="2195705" y="1443004"/>
            <a:ext cx="610883" cy="14843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354720" y="1827803"/>
            <a:ext cx="758922" cy="69542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946419" y="183599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 smtClean="0">
                <a:solidFill>
                  <a:schemeClr val="bg1"/>
                </a:solidFill>
                <a:latin typeface="Segoe UI" panose="020B0502040204020203" pitchFamily="34" charset="0"/>
              </a:rPr>
              <a:t>1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0293183" y="1854938"/>
            <a:ext cx="667638" cy="6474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962689" y="2927146"/>
            <a:ext cx="278126" cy="15966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946419" y="3549482"/>
            <a:ext cx="785823" cy="7358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3600" b="1" dirty="0" smtClean="0">
                <a:solidFill>
                  <a:schemeClr val="tx1"/>
                </a:solidFill>
                <a:latin typeface="Segoe UI" panose="020B0502040204020203" pitchFamily="34" charset="0"/>
              </a:rPr>
              <a:t>2</a:t>
            </a:r>
            <a:endParaRPr lang="en-AU" sz="3600" b="1" dirty="0">
              <a:solidFill>
                <a:schemeClr val="tx1"/>
              </a:solidFill>
              <a:latin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387" y="2534372"/>
            <a:ext cx="237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 smtClean="0">
                <a:solidFill>
                  <a:schemeClr val="tx2"/>
                </a:solidFill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ŽELIM DA OSNUJEM FIRMU</a:t>
            </a:r>
            <a:endParaRPr lang="en-US" sz="2000" b="1" dirty="0">
              <a:solidFill>
                <a:schemeClr val="tx2"/>
              </a:solidFill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79868" y="2616117"/>
            <a:ext cx="2694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FIRMA POSLUJE</a:t>
            </a:r>
            <a:endParaRPr lang="en-US" sz="1400" b="1" dirty="0"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Teardrop 32"/>
          <p:cNvSpPr/>
          <p:nvPr/>
        </p:nvSpPr>
        <p:spPr>
          <a:xfrm rot="10800000" flipH="1" flipV="1">
            <a:off x="803284" y="4006465"/>
            <a:ext cx="1924050" cy="1905000"/>
          </a:xfrm>
          <a:prstGeom prst="teardrop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r-Latn-RS" sz="1200" b="1" dirty="0" smtClean="0">
                <a:solidFill>
                  <a:schemeClr val="tx1"/>
                </a:solidFill>
              </a:rPr>
              <a:t>E SUPER MI DELUJE OVO PAUŠALNO. </a:t>
            </a:r>
            <a:r>
              <a:rPr lang="sr-Latn-RS" sz="1200" b="1" u="sng" dirty="0" smtClean="0">
                <a:solidFill>
                  <a:schemeClr val="tx1"/>
                </a:solidFill>
              </a:rPr>
              <a:t>NEGO JE L MOGU DA BUDEM PAUŠALAC?</a:t>
            </a:r>
            <a:endParaRPr lang="en-US" sz="1200" b="1" u="sng" dirty="0">
              <a:solidFill>
                <a:schemeClr val="tx1"/>
              </a:solidFill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8524" y="4352391"/>
            <a:ext cx="1303357" cy="1337574"/>
          </a:xfrm>
          <a:prstGeom prst="ellipse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901563" y="4480724"/>
            <a:ext cx="1846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Ali čekaj, šta mi treba za osnivanje?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54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 rot="16200000">
            <a:off x="3874705" y="2941327"/>
            <a:ext cx="610883" cy="190209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6200000" flipH="1">
            <a:off x="6712472" y="-1427908"/>
            <a:ext cx="610883" cy="72239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0800000">
            <a:off x="3021780" y="2055159"/>
            <a:ext cx="610883" cy="18179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KAKO IZGLEDA MARKOV PUT DO OSNIVANJA FIRME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 rot="5400000">
            <a:off x="2195705" y="1443004"/>
            <a:ext cx="610883" cy="14843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354720" y="1827803"/>
            <a:ext cx="758922" cy="69542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946419" y="183599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 smtClean="0">
                <a:solidFill>
                  <a:schemeClr val="bg1"/>
                </a:solidFill>
                <a:latin typeface="Segoe UI" panose="020B0502040204020203" pitchFamily="34" charset="0"/>
              </a:rPr>
              <a:t>1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0293183" y="1854938"/>
            <a:ext cx="667638" cy="6474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962689" y="2927146"/>
            <a:ext cx="278126" cy="15966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946419" y="354948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2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387" y="2534372"/>
            <a:ext cx="237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 smtClean="0">
                <a:solidFill>
                  <a:schemeClr val="tx2"/>
                </a:solidFill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ŽELIM DA OSNUJEM FIRMU</a:t>
            </a:r>
            <a:endParaRPr lang="en-US" sz="2000" b="1" dirty="0">
              <a:solidFill>
                <a:schemeClr val="tx2"/>
              </a:solidFill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79868" y="2616117"/>
            <a:ext cx="2694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FIRMA POSLUJE</a:t>
            </a:r>
            <a:endParaRPr lang="en-US" sz="1400" b="1" dirty="0"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2297" y="3114070"/>
            <a:ext cx="1074313" cy="99005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195" y="3147431"/>
            <a:ext cx="1303357" cy="1337574"/>
          </a:xfrm>
          <a:prstGeom prst="ellipse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6736913" y="3147431"/>
            <a:ext cx="21990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Ovde DEFINITIVNO ne mogu da se snađem. Nastavljam na </a:t>
            </a:r>
            <a:r>
              <a:rPr lang="sr-Latn-RS" b="1" dirty="0" smtClean="0"/>
              <a:t>paušal.rs</a:t>
            </a:r>
            <a:r>
              <a:rPr lang="sr-Latn-RS" dirty="0" smtClean="0"/>
              <a:t> da gledam.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77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 rot="16200000">
            <a:off x="3874705" y="2941327"/>
            <a:ext cx="610883" cy="19020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6200000" flipH="1">
            <a:off x="6712472" y="-1427908"/>
            <a:ext cx="610883" cy="72239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0800000">
            <a:off x="3021780" y="2055159"/>
            <a:ext cx="610883" cy="18179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KAKO IZGLEDA MARKOV PUT DO OSNIVANJA FIRME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5400000">
            <a:off x="2195705" y="1443004"/>
            <a:ext cx="610883" cy="14843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354720" y="1827803"/>
            <a:ext cx="758922" cy="69542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946419" y="183599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 smtClean="0">
                <a:solidFill>
                  <a:schemeClr val="bg1"/>
                </a:solidFill>
                <a:latin typeface="Segoe UI" panose="020B0502040204020203" pitchFamily="34" charset="0"/>
              </a:rPr>
              <a:t>1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0293183" y="1854938"/>
            <a:ext cx="667638" cy="6474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962689" y="2927146"/>
            <a:ext cx="278126" cy="15966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946419" y="354948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2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387" y="2534372"/>
            <a:ext cx="237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 smtClean="0">
                <a:solidFill>
                  <a:schemeClr val="tx2"/>
                </a:solidFill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ŽELIM DA OSNUJEM FIRMU</a:t>
            </a:r>
            <a:endParaRPr lang="en-US" sz="2000" b="1" dirty="0">
              <a:solidFill>
                <a:schemeClr val="tx2"/>
              </a:solidFill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79868" y="2616117"/>
            <a:ext cx="2694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FIRMA POSLUJE</a:t>
            </a:r>
            <a:endParaRPr lang="en-US" sz="1400" b="1" dirty="0"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Teardrop 32"/>
          <p:cNvSpPr/>
          <p:nvPr/>
        </p:nvSpPr>
        <p:spPr>
          <a:xfrm rot="10800000" flipH="1" flipV="1">
            <a:off x="3327221" y="4373036"/>
            <a:ext cx="1924050" cy="1905000"/>
          </a:xfrm>
          <a:prstGeom prst="teardrop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sr-Latn-RS" sz="1400" b="1" dirty="0" smtClean="0">
                <a:solidFill>
                  <a:schemeClr val="tx1"/>
                </a:solidFill>
              </a:rPr>
              <a:t>OKEJ, NAĆI ĆU OVA DOKUMENTA, ALI KAKO </a:t>
            </a:r>
            <a:r>
              <a:rPr lang="sr-Latn-RS" sz="1400" b="1" u="sng" dirty="0" smtClean="0">
                <a:solidFill>
                  <a:schemeClr val="tx1"/>
                </a:solidFill>
              </a:rPr>
              <a:t>DA ODREDIM SVOJU ŠIFRU?</a:t>
            </a:r>
            <a:endParaRPr lang="en-US" sz="1400" b="1" u="sng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7513" y="4455962"/>
            <a:ext cx="1074313" cy="99005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7411" y="4489323"/>
            <a:ext cx="1303357" cy="1337574"/>
          </a:xfrm>
          <a:prstGeom prst="ellipse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252129" y="4489323"/>
            <a:ext cx="21990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Šta su sad ove kategorije i šifre delatnosti?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708357" y="3566962"/>
            <a:ext cx="785823" cy="7358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3600" b="1" dirty="0" smtClean="0">
                <a:solidFill>
                  <a:schemeClr val="tx1"/>
                </a:solidFill>
                <a:latin typeface="Segoe UI" panose="020B0502040204020203" pitchFamily="34" charset="0"/>
              </a:rPr>
              <a:t>3</a:t>
            </a:r>
            <a:endParaRPr lang="en-AU" sz="3600" b="1" dirty="0">
              <a:solidFill>
                <a:schemeClr val="tx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11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4786068" y="3746816"/>
            <a:ext cx="610883" cy="190209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16200000">
            <a:off x="3874705" y="2941327"/>
            <a:ext cx="610883" cy="19020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6200000" flipH="1">
            <a:off x="6712472" y="-1427908"/>
            <a:ext cx="610883" cy="72239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0800000">
            <a:off x="3021780" y="2055159"/>
            <a:ext cx="610883" cy="18179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KAKO IZGLEDA MARKOV PUT DO OSNIVANJA FIRME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5400000">
            <a:off x="2195705" y="1443004"/>
            <a:ext cx="610883" cy="14843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354720" y="1827803"/>
            <a:ext cx="758922" cy="69542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946419" y="183599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 smtClean="0">
                <a:solidFill>
                  <a:schemeClr val="bg1"/>
                </a:solidFill>
                <a:latin typeface="Segoe UI" panose="020B0502040204020203" pitchFamily="34" charset="0"/>
              </a:rPr>
              <a:t>1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0293183" y="1854938"/>
            <a:ext cx="667638" cy="6474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962689" y="2927146"/>
            <a:ext cx="278126" cy="15966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946419" y="354948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2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387" y="2534372"/>
            <a:ext cx="237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 smtClean="0">
                <a:solidFill>
                  <a:schemeClr val="tx2"/>
                </a:solidFill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ŽELIM DA OSNUJEM FIRMU</a:t>
            </a:r>
            <a:endParaRPr lang="en-US" sz="2000" b="1" dirty="0">
              <a:solidFill>
                <a:schemeClr val="tx2"/>
              </a:solidFill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79868" y="2616117"/>
            <a:ext cx="2694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FIRMA POSLUJE</a:t>
            </a:r>
            <a:endParaRPr lang="en-US" sz="1400" b="1" dirty="0"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4538" y="3773416"/>
            <a:ext cx="1074313" cy="990053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4436" y="3806777"/>
            <a:ext cx="1303357" cy="1337574"/>
          </a:xfrm>
          <a:prstGeom prst="ellipse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795210" y="3655349"/>
            <a:ext cx="21990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Čoveče kad sam morao da </a:t>
            </a:r>
            <a:r>
              <a:rPr lang="sr-Latn-RS" b="1" dirty="0" smtClean="0"/>
              <a:t>platim knjigovođu </a:t>
            </a:r>
            <a:r>
              <a:rPr lang="sr-Latn-RS" dirty="0" smtClean="0"/>
              <a:t>da mi pomogne.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708357" y="356696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3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72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7845" y="4238136"/>
            <a:ext cx="1097997" cy="986714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4786068" y="3746816"/>
            <a:ext cx="610883" cy="19020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16200000">
            <a:off x="3874705" y="2941327"/>
            <a:ext cx="610883" cy="19020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6200000" flipH="1">
            <a:off x="6712472" y="-1427908"/>
            <a:ext cx="610883" cy="72239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0800000">
            <a:off x="3021780" y="2055159"/>
            <a:ext cx="610883" cy="18179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KAKO IZGLEDA MARKOV PUT DO OSNIVANJA FIRME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5400000">
            <a:off x="2195705" y="1443004"/>
            <a:ext cx="610883" cy="14843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354720" y="1827803"/>
            <a:ext cx="758922" cy="69542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946419" y="183599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 smtClean="0">
                <a:solidFill>
                  <a:schemeClr val="bg1"/>
                </a:solidFill>
                <a:latin typeface="Segoe UI" panose="020B0502040204020203" pitchFamily="34" charset="0"/>
              </a:rPr>
              <a:t>1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0293183" y="1854938"/>
            <a:ext cx="667638" cy="6474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962689" y="2927146"/>
            <a:ext cx="278126" cy="15966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946419" y="354948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2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387" y="2534372"/>
            <a:ext cx="237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 smtClean="0">
                <a:solidFill>
                  <a:schemeClr val="tx2"/>
                </a:solidFill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ŽELIM DA OSNUJEM FIRMU</a:t>
            </a:r>
            <a:endParaRPr lang="en-US" sz="2000" b="1" dirty="0">
              <a:solidFill>
                <a:schemeClr val="tx2"/>
              </a:solidFill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79868" y="2616117"/>
            <a:ext cx="2694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FIRMA POSLUJE</a:t>
            </a:r>
            <a:endParaRPr lang="en-US" sz="1400" b="1" dirty="0"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1651" y="4268442"/>
            <a:ext cx="1303357" cy="1337574"/>
          </a:xfrm>
          <a:prstGeom prst="ellipse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689190" y="4095108"/>
            <a:ext cx="21990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Okej sad kad imam šifru, ajde da vidim koliko bih platio porez..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708357" y="356696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3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698597" y="5240887"/>
            <a:ext cx="785823" cy="7358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3600" b="1" dirty="0" smtClean="0">
                <a:solidFill>
                  <a:schemeClr val="tx1"/>
                </a:solidFill>
                <a:latin typeface="Segoe UI" panose="020B0502040204020203" pitchFamily="34" charset="0"/>
              </a:rPr>
              <a:t>4</a:t>
            </a:r>
            <a:endParaRPr lang="en-AU" sz="3600" b="1" dirty="0">
              <a:solidFill>
                <a:schemeClr val="tx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70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KAKO SE TRENUTNO RAČUNA PORESKA OSNOVICA  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4294967295"/>
          </p:nvPr>
        </p:nvSpPr>
        <p:spPr>
          <a:xfrm>
            <a:off x="319107" y="979835"/>
            <a:ext cx="11553786" cy="356007"/>
          </a:xfrm>
        </p:spPr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70524" y="1427033"/>
            <a:ext cx="11526172" cy="2145260"/>
            <a:chOff x="182887" y="31683"/>
            <a:chExt cx="7351156" cy="2563088"/>
          </a:xfrm>
        </p:grpSpPr>
        <p:sp>
          <p:nvSpPr>
            <p:cNvPr id="11" name="Rectangle 10"/>
            <p:cNvSpPr/>
            <p:nvPr/>
          </p:nvSpPr>
          <p:spPr>
            <a:xfrm>
              <a:off x="2070716" y="1667490"/>
              <a:ext cx="3575498" cy="927281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 smtClean="0">
                  <a:latin typeface="+mj-lt"/>
                </a:rPr>
                <a:t>KOREKTIVNI FAKTORI </a:t>
              </a:r>
            </a:p>
          </p:txBody>
        </p:sp>
        <p:sp>
          <p:nvSpPr>
            <p:cNvPr id="15" name="Isosceles Triangle 14"/>
            <p:cNvSpPr/>
            <p:nvPr/>
          </p:nvSpPr>
          <p:spPr>
            <a:xfrm rot="10800000">
              <a:off x="2061863" y="1210474"/>
              <a:ext cx="3593205" cy="360609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2887" y="31683"/>
              <a:ext cx="7351156" cy="112359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latin typeface="Segoe UI" panose="020B0502040204020203" pitchFamily="34" charset="0"/>
                </a:rPr>
                <a:t>OSNOV ZA OBRAČUN POREZA</a:t>
              </a:r>
            </a:p>
            <a:p>
              <a:pPr algn="ctr"/>
              <a:r>
                <a:rPr lang="en-US" sz="2000" b="1" dirty="0" smtClean="0">
                  <a:latin typeface="Segoe UI" panose="020B0502040204020203" pitchFamily="34" charset="0"/>
                </a:rPr>
                <a:t>PROSEČNA MESEČNA ZARADA U OPŠTINI U KOJOJ SE OBAVLJA PREDUZETNIČKA RADNJA  </a:t>
              </a:r>
              <a:endParaRPr lang="en-US" sz="2000" b="1" dirty="0">
                <a:latin typeface="Segoe UI" panose="020B0502040204020203" pitchFamily="34" charset="0"/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2596859" y="3621769"/>
            <a:ext cx="7273501" cy="24741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b="1" dirty="0" smtClean="0">
                <a:latin typeface="+mj-lt"/>
                <a:cs typeface="Segoe UI" panose="020B0502040204020203" pitchFamily="34" charset="0"/>
              </a:rPr>
              <a:t>MESTO NA KOME SE RADNJA NALAZI </a:t>
            </a:r>
            <a:endParaRPr lang="en-US" b="1" dirty="0"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596859" y="3906492"/>
            <a:ext cx="7273501" cy="24741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b="1" dirty="0" smtClean="0">
                <a:latin typeface="+mj-lt"/>
                <a:cs typeface="Segoe UI" panose="020B0502040204020203" pitchFamily="34" charset="0"/>
              </a:rPr>
              <a:t>BROJ ZAPOSLENIH RANIKA </a:t>
            </a:r>
            <a:endParaRPr lang="en-US" b="1" dirty="0"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96859" y="4179051"/>
            <a:ext cx="7273501" cy="24741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b="1" dirty="0" smtClean="0">
                <a:latin typeface="+mj-lt"/>
                <a:cs typeface="Segoe UI" panose="020B0502040204020203" pitchFamily="34" charset="0"/>
              </a:rPr>
              <a:t>TRŽIŠNI USLOVI U KOJIMA SE DELATNOST OBAVLJA</a:t>
            </a:r>
            <a:endParaRPr lang="en-US" b="1" dirty="0"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596859" y="4451610"/>
            <a:ext cx="7273501" cy="24741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b="1" dirty="0" smtClean="0">
                <a:latin typeface="+mj-lt"/>
                <a:cs typeface="Segoe UI" panose="020B0502040204020203" pitchFamily="34" charset="0"/>
              </a:rPr>
              <a:t>POVRŠINA LOKALA</a:t>
            </a:r>
            <a:endParaRPr lang="en-US" b="1" dirty="0"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96859" y="4724169"/>
            <a:ext cx="7273501" cy="24741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b="1" dirty="0" smtClean="0">
                <a:latin typeface="+mj-lt"/>
                <a:cs typeface="Segoe UI" panose="020B0502040204020203" pitchFamily="34" charset="0"/>
              </a:rPr>
              <a:t>STAROST OBVEZNIKA I NJEGOVA RADNA SPOSOBNOST </a:t>
            </a:r>
            <a:endParaRPr lang="en-US" b="1" dirty="0"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96859" y="4996728"/>
            <a:ext cx="7273501" cy="24741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b="1" dirty="0" smtClean="0">
                <a:latin typeface="+mj-lt"/>
                <a:cs typeface="Segoe UI" panose="020B0502040204020203" pitchFamily="34" charset="0"/>
              </a:rPr>
              <a:t>OSTALE OKOLNOSTI KOJE UTIČU NA OSTVARIVANJE DOBITI </a:t>
            </a:r>
            <a:endParaRPr lang="en-US" b="1" dirty="0"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596858" y="5284702"/>
            <a:ext cx="7273501" cy="24741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b="1" dirty="0" smtClean="0">
                <a:latin typeface="+mj-lt"/>
                <a:cs typeface="Segoe UI" panose="020B0502040204020203" pitchFamily="34" charset="0"/>
              </a:rPr>
              <a:t>VISINA PRIHODA OBVEZNIKA</a:t>
            </a:r>
            <a:endParaRPr lang="en-US" b="1" dirty="0">
              <a:latin typeface="+mj-l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74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ANALIZA POSTOJEĆIH KRITERIJUMA </a:t>
            </a:r>
            <a:endParaRPr lang="sr-Cyrl-R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470035" y="1592263"/>
            <a:ext cx="2020140" cy="35845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>
                    <a:lumMod val="75000"/>
                  </a:schemeClr>
                </a:solidFill>
                <a:latin typeface="+mj-lt"/>
                <a:cs typeface="Helvetica Neue"/>
              </a:rPr>
              <a:t>Kriterijum</a:t>
            </a:r>
            <a:r>
              <a:rPr lang="en-US" b="1" dirty="0" smtClean="0">
                <a:solidFill>
                  <a:schemeClr val="tx1">
                    <a:lumMod val="75000"/>
                  </a:schemeClr>
                </a:solidFill>
                <a:latin typeface="+mj-lt"/>
                <a:cs typeface="Helvetica Neue"/>
              </a:rPr>
              <a:t> </a:t>
            </a:r>
            <a:endParaRPr lang="en-US" b="1" dirty="0">
              <a:solidFill>
                <a:schemeClr val="tx1">
                  <a:lumMod val="75000"/>
                </a:schemeClr>
              </a:solidFill>
              <a:latin typeface="+mj-lt"/>
              <a:cs typeface="Helvetica Neue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956889" y="2067320"/>
            <a:ext cx="513146" cy="38918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1</a:t>
            </a:r>
          </a:p>
        </p:txBody>
      </p:sp>
      <p:sp>
        <p:nvSpPr>
          <p:cNvPr id="29" name="Rounded Rectangle 31">
            <a:extLst>
              <a:ext uri="{FF2B5EF4-FFF2-40B4-BE49-F238E27FC236}">
                <a16:creationId xmlns:a16="http://schemas.microsoft.com/office/drawing/2014/main" xmlns="" id="{A3BD1979-D343-4DAE-8160-DA0CF179BB55}"/>
              </a:ext>
            </a:extLst>
          </p:cNvPr>
          <p:cNvSpPr/>
          <p:nvPr/>
        </p:nvSpPr>
        <p:spPr>
          <a:xfrm>
            <a:off x="956889" y="2527920"/>
            <a:ext cx="513146" cy="38918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2</a:t>
            </a:r>
          </a:p>
        </p:txBody>
      </p:sp>
      <p:sp>
        <p:nvSpPr>
          <p:cNvPr id="60" name="Rounded Rectangle 31">
            <a:extLst>
              <a:ext uri="{FF2B5EF4-FFF2-40B4-BE49-F238E27FC236}">
                <a16:creationId xmlns:a16="http://schemas.microsoft.com/office/drawing/2014/main" xmlns="" id="{D1661E19-8C18-4EDC-A431-33BD412F99F4}"/>
              </a:ext>
            </a:extLst>
          </p:cNvPr>
          <p:cNvSpPr/>
          <p:nvPr/>
        </p:nvSpPr>
        <p:spPr>
          <a:xfrm>
            <a:off x="956889" y="2988520"/>
            <a:ext cx="513146" cy="38918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3</a:t>
            </a:r>
          </a:p>
        </p:txBody>
      </p:sp>
      <p:sp>
        <p:nvSpPr>
          <p:cNvPr id="67" name="Rounded Rectangle 31">
            <a:extLst>
              <a:ext uri="{FF2B5EF4-FFF2-40B4-BE49-F238E27FC236}">
                <a16:creationId xmlns:a16="http://schemas.microsoft.com/office/drawing/2014/main" xmlns="" id="{B0CDC076-49A5-4863-BED2-6079F756C4EB}"/>
              </a:ext>
            </a:extLst>
          </p:cNvPr>
          <p:cNvSpPr/>
          <p:nvPr/>
        </p:nvSpPr>
        <p:spPr>
          <a:xfrm>
            <a:off x="956889" y="3433401"/>
            <a:ext cx="513146" cy="38918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4</a:t>
            </a:r>
          </a:p>
        </p:txBody>
      </p:sp>
      <p:sp>
        <p:nvSpPr>
          <p:cNvPr id="74" name="Rounded Rectangle 31">
            <a:extLst>
              <a:ext uri="{FF2B5EF4-FFF2-40B4-BE49-F238E27FC236}">
                <a16:creationId xmlns:a16="http://schemas.microsoft.com/office/drawing/2014/main" xmlns="" id="{E7AC08CA-FAC4-4F5D-861C-199A6F47EED1}"/>
              </a:ext>
            </a:extLst>
          </p:cNvPr>
          <p:cNvSpPr/>
          <p:nvPr/>
        </p:nvSpPr>
        <p:spPr>
          <a:xfrm>
            <a:off x="956889" y="3877855"/>
            <a:ext cx="513146" cy="38918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5</a:t>
            </a:r>
          </a:p>
        </p:txBody>
      </p:sp>
      <p:sp>
        <p:nvSpPr>
          <p:cNvPr id="81" name="Rounded Rectangle 31">
            <a:extLst>
              <a:ext uri="{FF2B5EF4-FFF2-40B4-BE49-F238E27FC236}">
                <a16:creationId xmlns:a16="http://schemas.microsoft.com/office/drawing/2014/main" xmlns="" id="{F64FD873-2C96-4EBA-929A-BA70CAA6AFB6}"/>
              </a:ext>
            </a:extLst>
          </p:cNvPr>
          <p:cNvSpPr/>
          <p:nvPr/>
        </p:nvSpPr>
        <p:spPr>
          <a:xfrm>
            <a:off x="956889" y="4312355"/>
            <a:ext cx="513146" cy="38918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6</a:t>
            </a:r>
          </a:p>
        </p:txBody>
      </p:sp>
      <p:sp>
        <p:nvSpPr>
          <p:cNvPr id="49" name="Rectangle 48"/>
          <p:cNvSpPr/>
          <p:nvPr/>
        </p:nvSpPr>
        <p:spPr>
          <a:xfrm>
            <a:off x="3692172" y="1592263"/>
            <a:ext cx="2170570" cy="35845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>
                    <a:lumMod val="75000"/>
                  </a:schemeClr>
                </a:solidFill>
                <a:latin typeface="+mj-lt"/>
                <a:cs typeface="Helvetica Neue"/>
              </a:rPr>
              <a:t>Prednosti</a:t>
            </a:r>
            <a:r>
              <a:rPr lang="en-US" b="1" dirty="0" smtClean="0">
                <a:solidFill>
                  <a:schemeClr val="tx1">
                    <a:lumMod val="75000"/>
                  </a:schemeClr>
                </a:solidFill>
                <a:latin typeface="+mj-lt"/>
                <a:cs typeface="Helvetica Neue"/>
              </a:rPr>
              <a:t> </a:t>
            </a:r>
            <a:endParaRPr lang="en-US" b="1" dirty="0">
              <a:solidFill>
                <a:schemeClr val="tx1">
                  <a:lumMod val="75000"/>
                </a:schemeClr>
              </a:solidFill>
              <a:latin typeface="+mj-lt"/>
              <a:cs typeface="Helvetica Neue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692172" y="2067320"/>
            <a:ext cx="2170570" cy="3891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beneficije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za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manji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promet</a:t>
            </a:r>
            <a:endParaRPr lang="en-US" sz="1200" b="1" dirty="0">
              <a:solidFill>
                <a:schemeClr val="tx1"/>
              </a:solidFill>
              <a:latin typeface="+mj-lt"/>
              <a:cs typeface="Helvetica Neue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xmlns="" id="{1A3F3801-99AF-4949-85BE-E9941120C804}"/>
              </a:ext>
            </a:extLst>
          </p:cNvPr>
          <p:cNvSpPr/>
          <p:nvPr/>
        </p:nvSpPr>
        <p:spPr>
          <a:xfrm>
            <a:off x="3692172" y="2527920"/>
            <a:ext cx="2170570" cy="3891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beneficije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za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manje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razvijene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opštine</a:t>
            </a:r>
            <a:endParaRPr lang="en-US" sz="1200" b="1" dirty="0">
              <a:solidFill>
                <a:schemeClr val="tx1"/>
              </a:solidFill>
              <a:latin typeface="+mj-lt"/>
              <a:cs typeface="Helvetica Neue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E5A53523-8876-4B89-9D3E-CA3B83EDE06C}"/>
              </a:ext>
            </a:extLst>
          </p:cNvPr>
          <p:cNvSpPr/>
          <p:nvPr/>
        </p:nvSpPr>
        <p:spPr>
          <a:xfrm>
            <a:off x="3692172" y="2988520"/>
            <a:ext cx="2170570" cy="3891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definisane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zone  </a:t>
            </a:r>
            <a:endParaRPr lang="en-US" sz="1200" b="1" dirty="0">
              <a:solidFill>
                <a:schemeClr val="tx1"/>
              </a:solidFill>
              <a:latin typeface="+mj-lt"/>
              <a:cs typeface="Helvetica Neue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0DB81CA0-8ADA-49C3-BC4D-B51549E2E7BF}"/>
              </a:ext>
            </a:extLst>
          </p:cNvPr>
          <p:cNvSpPr/>
          <p:nvPr/>
        </p:nvSpPr>
        <p:spPr>
          <a:xfrm>
            <a:off x="3692172" y="3433401"/>
            <a:ext cx="2170570" cy="3891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veći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porez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endParaRPr lang="en-US" sz="1200" b="1" dirty="0">
              <a:solidFill>
                <a:schemeClr val="tx1"/>
              </a:solidFill>
              <a:latin typeface="+mj-lt"/>
              <a:cs typeface="Helvetica Neue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xmlns="" id="{33C885C8-9315-4AB9-8937-4586DB59075C}"/>
              </a:ext>
            </a:extLst>
          </p:cNvPr>
          <p:cNvSpPr/>
          <p:nvPr/>
        </p:nvSpPr>
        <p:spPr>
          <a:xfrm>
            <a:off x="3692172" y="3877855"/>
            <a:ext cx="2170570" cy="3891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+mj-lt"/>
              <a:cs typeface="Helvetica Neue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xmlns="" id="{4395FF89-C072-40B7-914B-ED70F9905347}"/>
              </a:ext>
            </a:extLst>
          </p:cNvPr>
          <p:cNvSpPr/>
          <p:nvPr/>
        </p:nvSpPr>
        <p:spPr>
          <a:xfrm>
            <a:off x="3692172" y="4312355"/>
            <a:ext cx="2170570" cy="3891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+mj-lt"/>
              <a:cs typeface="Helvetica Neue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6064739" y="1603478"/>
            <a:ext cx="2170570" cy="35845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>
                    <a:lumMod val="75000"/>
                  </a:schemeClr>
                </a:solidFill>
                <a:latin typeface="+mj-lt"/>
                <a:cs typeface="Helvetica Neue"/>
              </a:rPr>
              <a:t>Nedostaci</a:t>
            </a:r>
            <a:endParaRPr lang="en-US" b="1" dirty="0">
              <a:solidFill>
                <a:schemeClr val="tx1">
                  <a:lumMod val="75000"/>
                </a:schemeClr>
              </a:solidFill>
              <a:latin typeface="+mj-lt"/>
              <a:cs typeface="Helvetica Neue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6064739" y="2078535"/>
            <a:ext cx="2170570" cy="3891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nisu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nevedene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sve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delatnosti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u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grupama</a:t>
            </a:r>
            <a:endParaRPr lang="en-US" sz="1200" b="1" dirty="0">
              <a:solidFill>
                <a:schemeClr val="tx1"/>
              </a:solidFill>
              <a:latin typeface="+mj-lt"/>
              <a:cs typeface="Helvetica Neue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1A3F3801-99AF-4949-85BE-E9941120C804}"/>
              </a:ext>
            </a:extLst>
          </p:cNvPr>
          <p:cNvSpPr/>
          <p:nvPr/>
        </p:nvSpPr>
        <p:spPr>
          <a:xfrm>
            <a:off x="6064739" y="2539135"/>
            <a:ext cx="2170570" cy="3891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zloupotreba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beneficija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endParaRPr lang="en-US" sz="1200" b="1" dirty="0">
              <a:solidFill>
                <a:schemeClr val="tx1"/>
              </a:solidFill>
              <a:latin typeface="+mj-lt"/>
              <a:cs typeface="Helvetica Neue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xmlns="" id="{E5A53523-8876-4B89-9D3E-CA3B83EDE06C}"/>
              </a:ext>
            </a:extLst>
          </p:cNvPr>
          <p:cNvSpPr/>
          <p:nvPr/>
        </p:nvSpPr>
        <p:spPr>
          <a:xfrm>
            <a:off x="6064739" y="2999735"/>
            <a:ext cx="2170570" cy="3891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>
                <a:solidFill>
                  <a:schemeClr val="tx1"/>
                </a:solidFill>
                <a:latin typeface="+mj-lt"/>
                <a:cs typeface="Helvetica Neue"/>
              </a:rPr>
              <a:t>zloupotreba</a:t>
            </a:r>
            <a:r>
              <a:rPr lang="en-US" sz="1200" b="1" dirty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beneficija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 </a:t>
            </a:r>
            <a:endParaRPr lang="en-US" sz="1200" b="1" dirty="0">
              <a:solidFill>
                <a:schemeClr val="tx1"/>
              </a:solidFill>
              <a:latin typeface="+mj-lt"/>
              <a:cs typeface="Helvetica Neue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xmlns="" id="{0DB81CA0-8ADA-49C3-BC4D-B51549E2E7BF}"/>
              </a:ext>
            </a:extLst>
          </p:cNvPr>
          <p:cNvSpPr/>
          <p:nvPr/>
        </p:nvSpPr>
        <p:spPr>
          <a:xfrm>
            <a:off x="6064739" y="3444616"/>
            <a:ext cx="2170570" cy="3891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demotivacija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endParaRPr lang="en-US" sz="1200" b="1" dirty="0">
              <a:solidFill>
                <a:schemeClr val="tx1"/>
              </a:solidFill>
              <a:latin typeface="+mj-lt"/>
              <a:cs typeface="Helvetica Neue"/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xmlns="" id="{33C885C8-9315-4AB9-8937-4586DB59075C}"/>
              </a:ext>
            </a:extLst>
          </p:cNvPr>
          <p:cNvSpPr/>
          <p:nvPr/>
        </p:nvSpPr>
        <p:spPr>
          <a:xfrm>
            <a:off x="6064739" y="3889070"/>
            <a:ext cx="2170570" cy="3891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apstraktnost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endParaRPr lang="en-US" sz="1200" b="1" dirty="0">
              <a:solidFill>
                <a:schemeClr val="tx1"/>
              </a:solidFill>
              <a:latin typeface="+mj-lt"/>
              <a:cs typeface="Helvetica Neue"/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4395FF89-C072-40B7-914B-ED70F9905347}"/>
              </a:ext>
            </a:extLst>
          </p:cNvPr>
          <p:cNvSpPr/>
          <p:nvPr/>
        </p:nvSpPr>
        <p:spPr>
          <a:xfrm>
            <a:off x="6064739" y="4323570"/>
            <a:ext cx="2170570" cy="3891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nerelevantan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za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visinu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prometa</a:t>
            </a:r>
            <a:endParaRPr lang="en-US" sz="1200" b="1" dirty="0">
              <a:solidFill>
                <a:schemeClr val="tx1"/>
              </a:solidFill>
              <a:latin typeface="+mj-lt"/>
              <a:cs typeface="Helvetica Neue"/>
            </a:endParaRPr>
          </a:p>
        </p:txBody>
      </p:sp>
      <p:sp>
        <p:nvSpPr>
          <p:cNvPr id="96" name="Rounded Rectangle 31">
            <a:extLst>
              <a:ext uri="{FF2B5EF4-FFF2-40B4-BE49-F238E27FC236}">
                <a16:creationId xmlns:a16="http://schemas.microsoft.com/office/drawing/2014/main" xmlns="" id="{F64FD873-2C96-4EBA-929A-BA70CAA6AFB6}"/>
              </a:ext>
            </a:extLst>
          </p:cNvPr>
          <p:cNvSpPr/>
          <p:nvPr/>
        </p:nvSpPr>
        <p:spPr>
          <a:xfrm>
            <a:off x="956889" y="4747416"/>
            <a:ext cx="513146" cy="38918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6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xmlns="" id="{4395FF89-C072-40B7-914B-ED70F9905347}"/>
              </a:ext>
            </a:extLst>
          </p:cNvPr>
          <p:cNvSpPr/>
          <p:nvPr/>
        </p:nvSpPr>
        <p:spPr>
          <a:xfrm>
            <a:off x="3692172" y="4747416"/>
            <a:ext cx="2170570" cy="3891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za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određene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grupe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smanjuje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osnovicu</a:t>
            </a:r>
            <a:endParaRPr lang="en-US" sz="1200" b="1" dirty="0">
              <a:solidFill>
                <a:schemeClr val="tx1"/>
              </a:solidFill>
              <a:latin typeface="+mj-lt"/>
              <a:cs typeface="Helvetica Neue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xmlns="" id="{4395FF89-C072-40B7-914B-ED70F9905347}"/>
              </a:ext>
            </a:extLst>
          </p:cNvPr>
          <p:cNvSpPr/>
          <p:nvPr/>
        </p:nvSpPr>
        <p:spPr>
          <a:xfrm>
            <a:off x="6064739" y="4758631"/>
            <a:ext cx="2170570" cy="3891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nerelavantan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za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visinu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prometa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endParaRPr lang="en-US" sz="1200" b="1" dirty="0">
              <a:solidFill>
                <a:schemeClr val="tx1"/>
              </a:solidFill>
              <a:latin typeface="+mj-lt"/>
              <a:cs typeface="Helvetica Neue"/>
            </a:endParaRPr>
          </a:p>
        </p:txBody>
      </p:sp>
      <p:sp>
        <p:nvSpPr>
          <p:cNvPr id="100" name="Rounded Rectangle 31">
            <a:extLst>
              <a:ext uri="{FF2B5EF4-FFF2-40B4-BE49-F238E27FC236}">
                <a16:creationId xmlns:a16="http://schemas.microsoft.com/office/drawing/2014/main" xmlns="" id="{F64FD873-2C96-4EBA-929A-BA70CAA6AFB6}"/>
              </a:ext>
            </a:extLst>
          </p:cNvPr>
          <p:cNvSpPr/>
          <p:nvPr/>
        </p:nvSpPr>
        <p:spPr>
          <a:xfrm>
            <a:off x="956889" y="5200024"/>
            <a:ext cx="513146" cy="38918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6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xmlns="" id="{E388276A-A200-4CE6-8A2A-8B5092C13F36}"/>
              </a:ext>
            </a:extLst>
          </p:cNvPr>
          <p:cNvSpPr/>
          <p:nvPr/>
        </p:nvSpPr>
        <p:spPr>
          <a:xfrm>
            <a:off x="1470035" y="5200023"/>
            <a:ext cx="2020140" cy="36474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  <a:cs typeface="Helvetica Neue"/>
              </a:rPr>
              <a:t>Ostale</a:t>
            </a:r>
            <a:r>
              <a:rPr lang="en-US" sz="1200" dirty="0">
                <a:solidFill>
                  <a:schemeClr val="bg1"/>
                </a:solidFill>
                <a:cs typeface="Helvetica Neue"/>
              </a:rPr>
              <a:t> </a:t>
            </a:r>
            <a:r>
              <a:rPr lang="en-US" sz="1200" dirty="0" err="1">
                <a:solidFill>
                  <a:schemeClr val="bg1"/>
                </a:solidFill>
                <a:cs typeface="Helvetica Neue"/>
              </a:rPr>
              <a:t>okolnosti</a:t>
            </a:r>
            <a:r>
              <a:rPr lang="en-US" sz="1200" dirty="0">
                <a:solidFill>
                  <a:schemeClr val="bg1"/>
                </a:solidFill>
                <a:cs typeface="Helvetica Neue"/>
              </a:rPr>
              <a:t> 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xmlns="" id="{4395FF89-C072-40B7-914B-ED70F9905347}"/>
              </a:ext>
            </a:extLst>
          </p:cNvPr>
          <p:cNvSpPr/>
          <p:nvPr/>
        </p:nvSpPr>
        <p:spPr>
          <a:xfrm>
            <a:off x="3692172" y="5200024"/>
            <a:ext cx="2170570" cy="3891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za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određene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grupe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smanjuje</a:t>
            </a:r>
            <a:r>
              <a:rPr lang="en-US" sz="1200" b="1" dirty="0" smtClean="0">
                <a:solidFill>
                  <a:schemeClr val="tx1"/>
                </a:solidFill>
                <a:latin typeface="+mj-lt"/>
                <a:cs typeface="Helvetica Neue"/>
              </a:rPr>
              <a:t> </a:t>
            </a:r>
            <a:r>
              <a:rPr lang="en-US" sz="1200" b="1" dirty="0" err="1" smtClean="0">
                <a:solidFill>
                  <a:schemeClr val="tx1"/>
                </a:solidFill>
                <a:latin typeface="+mj-lt"/>
                <a:cs typeface="Helvetica Neue"/>
              </a:rPr>
              <a:t>osnovicu</a:t>
            </a:r>
            <a:endParaRPr lang="en-US" sz="1200" b="1" dirty="0">
              <a:solidFill>
                <a:schemeClr val="tx1"/>
              </a:solidFill>
              <a:latin typeface="+mj-lt"/>
              <a:cs typeface="Helvetica Neue"/>
            </a:endParaRP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xmlns="" id="{4395FF89-C072-40B7-914B-ED70F9905347}"/>
              </a:ext>
            </a:extLst>
          </p:cNvPr>
          <p:cNvSpPr/>
          <p:nvPr/>
        </p:nvSpPr>
        <p:spPr>
          <a:xfrm>
            <a:off x="6064739" y="5211239"/>
            <a:ext cx="2170570" cy="3891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+mj-lt"/>
              <a:cs typeface="Helvetica Neue"/>
            </a:endParaRPr>
          </a:p>
        </p:txBody>
      </p:sp>
      <p:sp>
        <p:nvSpPr>
          <p:cNvPr id="104" name="Rounded Rectangle 31">
            <a:extLst>
              <a:ext uri="{FF2B5EF4-FFF2-40B4-BE49-F238E27FC236}">
                <a16:creationId xmlns:a16="http://schemas.microsoft.com/office/drawing/2014/main" xmlns="" id="{F64FD873-2C96-4EBA-929A-BA70CAA6AFB6}"/>
              </a:ext>
            </a:extLst>
          </p:cNvPr>
          <p:cNvSpPr/>
          <p:nvPr/>
        </p:nvSpPr>
        <p:spPr>
          <a:xfrm>
            <a:off x="956889" y="5636084"/>
            <a:ext cx="513146" cy="38918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6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xmlns="" id="{E388276A-A200-4CE6-8A2A-8B5092C13F36}"/>
              </a:ext>
            </a:extLst>
          </p:cNvPr>
          <p:cNvSpPr/>
          <p:nvPr/>
        </p:nvSpPr>
        <p:spPr>
          <a:xfrm>
            <a:off x="1470035" y="5636083"/>
            <a:ext cx="2020140" cy="36474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Visina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prihoda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obveznika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endParaRPr lang="en-US" sz="1200" dirty="0">
              <a:solidFill>
                <a:schemeClr val="bg1"/>
              </a:solidFill>
              <a:latin typeface="+mj-lt"/>
              <a:cs typeface="Helvetica Neue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xmlns="" id="{4395FF89-C072-40B7-914B-ED70F9905347}"/>
              </a:ext>
            </a:extLst>
          </p:cNvPr>
          <p:cNvSpPr/>
          <p:nvPr/>
        </p:nvSpPr>
        <p:spPr>
          <a:xfrm>
            <a:off x="3692172" y="5636084"/>
            <a:ext cx="2170570" cy="3891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+mj-lt"/>
              <a:cs typeface="Helvetica Neue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xmlns="" id="{4395FF89-C072-40B7-914B-ED70F9905347}"/>
              </a:ext>
            </a:extLst>
          </p:cNvPr>
          <p:cNvSpPr/>
          <p:nvPr/>
        </p:nvSpPr>
        <p:spPr>
          <a:xfrm>
            <a:off x="6064739" y="5647299"/>
            <a:ext cx="2170570" cy="389186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 b="1" dirty="0">
              <a:solidFill>
                <a:schemeClr val="tx1"/>
              </a:solidFill>
              <a:latin typeface="+mj-lt"/>
              <a:cs typeface="Helvetica Neue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470035" y="2510439"/>
            <a:ext cx="2020140" cy="36474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Prosečna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mesečna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zarada</a:t>
            </a:r>
            <a:endParaRPr lang="en-US" sz="1200" dirty="0">
              <a:solidFill>
                <a:schemeClr val="bg1"/>
              </a:solidFill>
              <a:latin typeface="+mj-lt"/>
              <a:cs typeface="Helvetica Neue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xmlns="" id="{08AFDCA4-836F-4C9E-9E42-028EF38CA2EC}"/>
              </a:ext>
            </a:extLst>
          </p:cNvPr>
          <p:cNvSpPr/>
          <p:nvPr/>
        </p:nvSpPr>
        <p:spPr>
          <a:xfrm>
            <a:off x="1470035" y="2971039"/>
            <a:ext cx="2020140" cy="36474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Mesto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na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kome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se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radnja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nalazi</a:t>
            </a:r>
            <a:endParaRPr lang="en-US" sz="1200" dirty="0">
              <a:solidFill>
                <a:schemeClr val="bg1"/>
              </a:solidFill>
              <a:latin typeface="+mj-lt"/>
              <a:cs typeface="Helvetica Neue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xmlns="" id="{920F82EE-AF1E-45CF-BD0C-87C20F176A65}"/>
              </a:ext>
            </a:extLst>
          </p:cNvPr>
          <p:cNvSpPr/>
          <p:nvPr/>
        </p:nvSpPr>
        <p:spPr>
          <a:xfrm>
            <a:off x="1470035" y="3431639"/>
            <a:ext cx="2020140" cy="36474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Broj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zaposlenih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radnika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endParaRPr lang="en-US" sz="1200" dirty="0">
              <a:solidFill>
                <a:schemeClr val="bg1"/>
              </a:solidFill>
              <a:latin typeface="+mj-lt"/>
              <a:cs typeface="Helvetica Neue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xmlns="" id="{E78112BD-662F-4210-8087-E141C10979FB}"/>
              </a:ext>
            </a:extLst>
          </p:cNvPr>
          <p:cNvSpPr/>
          <p:nvPr/>
        </p:nvSpPr>
        <p:spPr>
          <a:xfrm>
            <a:off x="1470035" y="3876520"/>
            <a:ext cx="2020140" cy="36474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Tržišni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uslovi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u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kojima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se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delatnost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obavlja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endParaRPr lang="en-US" sz="1200" dirty="0">
              <a:solidFill>
                <a:schemeClr val="bg1"/>
              </a:solidFill>
              <a:latin typeface="+mj-lt"/>
              <a:cs typeface="Helvetica Neue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CF2E71EA-6382-43AA-81AF-F104E54E7631}"/>
              </a:ext>
            </a:extLst>
          </p:cNvPr>
          <p:cNvSpPr/>
          <p:nvPr/>
        </p:nvSpPr>
        <p:spPr>
          <a:xfrm>
            <a:off x="1470035" y="4320974"/>
            <a:ext cx="2020140" cy="36474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Površina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lokala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endParaRPr lang="en-US" sz="1200" dirty="0">
              <a:solidFill>
                <a:schemeClr val="bg1"/>
              </a:solidFill>
              <a:latin typeface="+mj-lt"/>
              <a:cs typeface="Helvetica Neue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E388276A-A200-4CE6-8A2A-8B5092C13F36}"/>
              </a:ext>
            </a:extLst>
          </p:cNvPr>
          <p:cNvSpPr/>
          <p:nvPr/>
        </p:nvSpPr>
        <p:spPr>
          <a:xfrm>
            <a:off x="1470035" y="4755474"/>
            <a:ext cx="2020140" cy="36474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bg1"/>
                </a:solidFill>
                <a:cs typeface="Helvetica Neue"/>
              </a:rPr>
              <a:t>Starost obveznika </a:t>
            </a:r>
            <a:endParaRPr lang="en-US" sz="1200" dirty="0">
              <a:solidFill>
                <a:schemeClr val="bg1"/>
              </a:solidFill>
              <a:cs typeface="Helvetica Neue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xmlns="" id="{E388276A-A200-4CE6-8A2A-8B5092C13F36}"/>
              </a:ext>
            </a:extLst>
          </p:cNvPr>
          <p:cNvSpPr/>
          <p:nvPr/>
        </p:nvSpPr>
        <p:spPr>
          <a:xfrm>
            <a:off x="1458808" y="2079474"/>
            <a:ext cx="2020140" cy="36474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Paušalne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grupe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endParaRPr lang="en-US" sz="1200" dirty="0">
              <a:solidFill>
                <a:schemeClr val="bg1"/>
              </a:solidFill>
              <a:latin typeface="+mj-lt"/>
              <a:cs typeface="Helvetica Neue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9025846" y="1603478"/>
            <a:ext cx="2183265" cy="4436318"/>
            <a:chOff x="9025846" y="1603478"/>
            <a:chExt cx="2183265" cy="4436318"/>
          </a:xfrm>
        </p:grpSpPr>
        <p:sp>
          <p:nvSpPr>
            <p:cNvPr id="42" name="Rectangle 41"/>
            <p:cNvSpPr/>
            <p:nvPr/>
          </p:nvSpPr>
          <p:spPr>
            <a:xfrm>
              <a:off x="9031374" y="1603478"/>
              <a:ext cx="2173245" cy="35189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err="1" smtClean="0">
                  <a:solidFill>
                    <a:schemeClr val="tx1">
                      <a:lumMod val="75000"/>
                    </a:schemeClr>
                  </a:solidFill>
                  <a:latin typeface="+mj-lt"/>
                </a:rPr>
                <a:t>Nivo</a:t>
              </a:r>
              <a:r>
                <a:rPr lang="en-US" sz="1400" b="1" dirty="0" smtClean="0">
                  <a:solidFill>
                    <a:schemeClr val="tx1">
                      <a:lumMod val="75000"/>
                    </a:schemeClr>
                  </a:solidFill>
                  <a:latin typeface="+mj-lt"/>
                </a:rPr>
                <a:t> </a:t>
              </a:r>
              <a:r>
                <a:rPr lang="en-US" sz="1400" b="1" dirty="0" err="1" smtClean="0">
                  <a:solidFill>
                    <a:schemeClr val="tx1">
                      <a:lumMod val="75000"/>
                    </a:schemeClr>
                  </a:solidFill>
                  <a:latin typeface="+mj-lt"/>
                </a:rPr>
                <a:t>subjektivnosti</a:t>
              </a:r>
              <a:r>
                <a:rPr lang="en-US" sz="1400" b="1" dirty="0" smtClean="0">
                  <a:solidFill>
                    <a:schemeClr val="tx1">
                      <a:lumMod val="75000"/>
                    </a:schemeClr>
                  </a:solidFill>
                  <a:latin typeface="+mj-lt"/>
                </a:rPr>
                <a:t> </a:t>
              </a:r>
              <a:endParaRPr lang="en-US" sz="1400" b="1" dirty="0">
                <a:solidFill>
                  <a:schemeClr val="tx1">
                    <a:lumMod val="75000"/>
                  </a:schemeClr>
                </a:solidFill>
                <a:latin typeface="+mj-lt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9031374" y="2062382"/>
              <a:ext cx="2173245" cy="38918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  <a:latin typeface="+mj-lt"/>
                  <a:cs typeface="Helvetica Neue"/>
                </a:rPr>
                <a:t>nizak</a:t>
              </a: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Helvetica Neue"/>
                </a:rPr>
                <a:t> </a:t>
              </a:r>
              <a:endParaRPr lang="en-US" b="1" dirty="0">
                <a:solidFill>
                  <a:schemeClr val="bg1"/>
                </a:solidFill>
                <a:latin typeface="+mj-lt"/>
                <a:cs typeface="Helvetica Neue"/>
              </a:endParaRP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xmlns="" id="{1A3F3801-99AF-4949-85BE-E9941120C804}"/>
                </a:ext>
              </a:extLst>
            </p:cNvPr>
            <p:cNvSpPr/>
            <p:nvPr/>
          </p:nvSpPr>
          <p:spPr>
            <a:xfrm>
              <a:off x="9031374" y="2522982"/>
              <a:ext cx="2173245" cy="389186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+mj-lt"/>
                  <a:cs typeface="Helvetica Neue"/>
                </a:rPr>
                <a:t>ne </a:t>
              </a:r>
              <a:r>
                <a:rPr lang="en-US" b="1" dirty="0" err="1" smtClean="0">
                  <a:solidFill>
                    <a:schemeClr val="bg1"/>
                  </a:solidFill>
                  <a:latin typeface="+mj-lt"/>
                  <a:cs typeface="Helvetica Neue"/>
                </a:rPr>
                <a:t>postoji</a:t>
              </a:r>
              <a:endParaRPr lang="en-US" b="1" dirty="0">
                <a:solidFill>
                  <a:schemeClr val="bg1"/>
                </a:solidFill>
                <a:latin typeface="+mj-lt"/>
                <a:cs typeface="Helvetica Neue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9025846" y="2988520"/>
              <a:ext cx="2173245" cy="389186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+mj-lt"/>
                  <a:cs typeface="Helvetica Neue"/>
                </a:rPr>
                <a:t>ne </a:t>
              </a:r>
              <a:r>
                <a:rPr lang="en-US" b="1" dirty="0" err="1" smtClean="0">
                  <a:solidFill>
                    <a:schemeClr val="bg1"/>
                  </a:solidFill>
                  <a:latin typeface="+mj-lt"/>
                  <a:cs typeface="Helvetica Neue"/>
                </a:rPr>
                <a:t>postoji</a:t>
              </a:r>
              <a:endParaRPr lang="en-US" b="1" dirty="0">
                <a:solidFill>
                  <a:schemeClr val="bg1"/>
                </a:solidFill>
                <a:latin typeface="+mj-lt"/>
                <a:cs typeface="Helvetica Neue"/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xmlns="" id="{1A3F3801-99AF-4949-85BE-E9941120C804}"/>
                </a:ext>
              </a:extLst>
            </p:cNvPr>
            <p:cNvSpPr/>
            <p:nvPr/>
          </p:nvSpPr>
          <p:spPr>
            <a:xfrm>
              <a:off x="9025846" y="3449120"/>
              <a:ext cx="2173245" cy="389186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+mj-lt"/>
                  <a:cs typeface="Helvetica Neue"/>
                </a:rPr>
                <a:t>ne </a:t>
              </a:r>
              <a:r>
                <a:rPr lang="en-US" b="1" dirty="0" err="1" smtClean="0">
                  <a:solidFill>
                    <a:schemeClr val="bg1"/>
                  </a:solidFill>
                  <a:latin typeface="+mj-lt"/>
                  <a:cs typeface="Helvetica Neue"/>
                </a:rPr>
                <a:t>postoji</a:t>
              </a:r>
              <a:endParaRPr lang="en-US" b="1" dirty="0">
                <a:solidFill>
                  <a:schemeClr val="bg1"/>
                </a:solidFill>
                <a:latin typeface="+mj-lt"/>
                <a:cs typeface="Helvetica Neue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9035865" y="3876520"/>
              <a:ext cx="2173245" cy="389186"/>
            </a:xfrm>
            <a:prstGeom prst="rect">
              <a:avLst/>
            </a:prstGeom>
            <a:solidFill>
              <a:schemeClr val="accent6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  <a:latin typeface="+mj-lt"/>
                  <a:cs typeface="Helvetica Neue"/>
                </a:rPr>
                <a:t>visok</a:t>
              </a:r>
              <a:endParaRPr lang="en-US" b="1" dirty="0">
                <a:solidFill>
                  <a:schemeClr val="bg1"/>
                </a:solidFill>
                <a:latin typeface="+mj-lt"/>
                <a:cs typeface="Helvetica Neue"/>
              </a:endParaRP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xmlns="" id="{1A3F3801-99AF-4949-85BE-E9941120C804}"/>
                </a:ext>
              </a:extLst>
            </p:cNvPr>
            <p:cNvSpPr/>
            <p:nvPr/>
          </p:nvSpPr>
          <p:spPr>
            <a:xfrm>
              <a:off x="9035866" y="4323570"/>
              <a:ext cx="2173245" cy="38918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  <a:latin typeface="+mj-lt"/>
                  <a:cs typeface="Helvetica Neue"/>
                </a:rPr>
                <a:t>srednji</a:t>
              </a:r>
              <a:endParaRPr lang="en-US" b="1" dirty="0">
                <a:solidFill>
                  <a:schemeClr val="bg1"/>
                </a:solidFill>
                <a:latin typeface="+mj-lt"/>
                <a:cs typeface="Helvetica Neue"/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9025846" y="4765937"/>
              <a:ext cx="2173245" cy="389186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+mj-lt"/>
                  <a:cs typeface="Helvetica Neue"/>
                </a:rPr>
                <a:t>ne </a:t>
              </a:r>
              <a:r>
                <a:rPr lang="en-US" b="1" dirty="0" err="1" smtClean="0">
                  <a:solidFill>
                    <a:schemeClr val="bg1"/>
                  </a:solidFill>
                  <a:latin typeface="+mj-lt"/>
                  <a:cs typeface="Helvetica Neue"/>
                </a:rPr>
                <a:t>postoji</a:t>
              </a: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Helvetica Neue"/>
                </a:rPr>
                <a:t> </a:t>
              </a:r>
              <a:endParaRPr lang="en-US" b="1" dirty="0">
                <a:solidFill>
                  <a:schemeClr val="bg1"/>
                </a:solidFill>
                <a:latin typeface="+mj-lt"/>
                <a:cs typeface="Helvetica Neue"/>
              </a:endParaRP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xmlns="" id="{1A3F3801-99AF-4949-85BE-E9941120C804}"/>
                </a:ext>
              </a:extLst>
            </p:cNvPr>
            <p:cNvSpPr/>
            <p:nvPr/>
          </p:nvSpPr>
          <p:spPr>
            <a:xfrm>
              <a:off x="9025846" y="5211216"/>
              <a:ext cx="2173245" cy="389186"/>
            </a:xfrm>
            <a:prstGeom prst="rect">
              <a:avLst/>
            </a:prstGeom>
            <a:solidFill>
              <a:schemeClr val="accent6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  <a:latin typeface="+mj-lt"/>
                  <a:cs typeface="Helvetica Neue"/>
                </a:rPr>
                <a:t>visok</a:t>
              </a: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Helvetica Neue"/>
                </a:rPr>
                <a:t> </a:t>
              </a:r>
              <a:endParaRPr lang="en-US" b="1" dirty="0">
                <a:solidFill>
                  <a:schemeClr val="bg1"/>
                </a:solidFill>
                <a:latin typeface="+mj-lt"/>
                <a:cs typeface="Helvetica Neue"/>
              </a:endParaRP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xmlns="" id="{1A3F3801-99AF-4949-85BE-E9941120C804}"/>
                </a:ext>
              </a:extLst>
            </p:cNvPr>
            <p:cNvSpPr/>
            <p:nvPr/>
          </p:nvSpPr>
          <p:spPr>
            <a:xfrm>
              <a:off x="9025846" y="5650610"/>
              <a:ext cx="2173245" cy="38918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  <a:latin typeface="+mj-lt"/>
                  <a:cs typeface="Helvetica Neue"/>
                </a:rPr>
                <a:t>nizak</a:t>
              </a: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Helvetica Neue"/>
                </a:rPr>
                <a:t> </a:t>
              </a:r>
              <a:endParaRPr lang="en-US" b="1" dirty="0">
                <a:solidFill>
                  <a:schemeClr val="bg1"/>
                </a:solidFill>
                <a:latin typeface="+mj-lt"/>
                <a:cs typeface="Helvetica Neue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483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sz="3200" dirty="0" smtClean="0"/>
              <a:t>PROBLEMI KRITERIJUMA ZA ODREĐIVANJE OSNOVICE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79462" y="1943099"/>
            <a:ext cx="40324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2800" b="1" dirty="0" smtClean="0"/>
              <a:t>NA STRANI PAUŠALCA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538913" y="1727656"/>
            <a:ext cx="40872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Latn-RS" sz="2800" b="1" dirty="0" smtClean="0"/>
              <a:t>NA STRANI PORESKOG</a:t>
            </a:r>
            <a:br>
              <a:rPr lang="sr-Latn-RS" sz="2800" b="1" dirty="0" smtClean="0"/>
            </a:br>
            <a:r>
              <a:rPr lang="sr-Latn-RS" sz="2800" b="1" dirty="0" smtClean="0"/>
              <a:t>INSPEKTORA</a:t>
            </a: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1300163" y="2914650"/>
            <a:ext cx="4457700" cy="73025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/>
              <a:t>NISU JASNO DEFINISANI KRITERIJUMI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1300163" y="3733532"/>
            <a:ext cx="4457700" cy="73025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/>
              <a:t>TEŠKO ODREĐUJE SVOJ PROCENAT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6353699" y="2914650"/>
            <a:ext cx="4457700" cy="73025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/>
              <a:t>ODLUKA SE RAZLIKUJE IZMEĐU OPŠTINA</a:t>
            </a:r>
            <a:endParaRPr lang="en-US" b="1" dirty="0"/>
          </a:p>
        </p:txBody>
      </p:sp>
      <p:sp>
        <p:nvSpPr>
          <p:cNvPr id="9" name="Rectangle 8"/>
          <p:cNvSpPr/>
          <p:nvPr/>
        </p:nvSpPr>
        <p:spPr>
          <a:xfrm>
            <a:off x="6353699" y="3735119"/>
            <a:ext cx="4457700" cy="73025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/>
              <a:t>TROŠI SE PREVIŠE VREMENA NA ODREĐIVANJE VREDNOSTI KRITERIJUMA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6353699" y="4616450"/>
            <a:ext cx="4457700" cy="73025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/>
              <a:t>NEZADOVOLJAN ZBOG OBIMA POSLA PRI ODREĐIVANJU REŠENJA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1300163" y="4616450"/>
            <a:ext cx="4457700" cy="73025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/>
              <a:t>NEZADOVOLJAN ZBOG NEPREDVIDIVOSTI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381524" y="1457325"/>
            <a:ext cx="11077051" cy="4708525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3600" b="1" dirty="0" smtClean="0"/>
              <a:t>SUBJEKTIVNOST KRITERIJUMA NEGATIVNO UTIČE NA OBE STRANE I PRODUŽUJE NEPOTREBNO TRAJANJE CELOG POSTUPKA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29781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7606" y="3714288"/>
            <a:ext cx="928927" cy="869634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 rot="5400000">
            <a:off x="5531702" y="4672297"/>
            <a:ext cx="610883" cy="190209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786068" y="3746816"/>
            <a:ext cx="610883" cy="19020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16200000">
            <a:off x="3874705" y="2941327"/>
            <a:ext cx="610883" cy="19020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6200000" flipH="1">
            <a:off x="6712472" y="-1427908"/>
            <a:ext cx="610883" cy="72239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0800000">
            <a:off x="3021780" y="2055159"/>
            <a:ext cx="610883" cy="18179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KAKO IZGLEDA MARKOV PUT DO OSNIVANJA FIRME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5400000">
            <a:off x="2195705" y="1443004"/>
            <a:ext cx="610883" cy="14843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354720" y="1827803"/>
            <a:ext cx="758922" cy="69542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946419" y="183599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 smtClean="0">
                <a:solidFill>
                  <a:schemeClr val="bg1"/>
                </a:solidFill>
                <a:latin typeface="Segoe UI" panose="020B0502040204020203" pitchFamily="34" charset="0"/>
              </a:rPr>
              <a:t>1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0293183" y="1854938"/>
            <a:ext cx="667638" cy="6474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962689" y="2927146"/>
            <a:ext cx="278126" cy="15966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946419" y="354948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2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387" y="2534372"/>
            <a:ext cx="237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 smtClean="0">
                <a:solidFill>
                  <a:schemeClr val="tx2"/>
                </a:solidFill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ŽELIM DA OSNUJEM FIRMU</a:t>
            </a:r>
            <a:endParaRPr lang="en-US" sz="2000" b="1" dirty="0">
              <a:solidFill>
                <a:schemeClr val="tx2"/>
              </a:solidFill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79868" y="2616117"/>
            <a:ext cx="2694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FIRMA POSLUJE</a:t>
            </a:r>
            <a:endParaRPr lang="en-US" sz="1400" b="1" dirty="0"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7635" y="3874756"/>
            <a:ext cx="1303357" cy="1337574"/>
          </a:xfrm>
          <a:prstGeom prst="ellipse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8489304" y="3644100"/>
            <a:ext cx="21990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PA KAKO DA ZNAM KOLIKO ĆU PLATITI?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708357" y="356696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3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698597" y="5240887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4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60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0338" y="4746883"/>
            <a:ext cx="1139952" cy="951046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 rot="5400000">
            <a:off x="5531702" y="4672297"/>
            <a:ext cx="610883" cy="19020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786068" y="3746816"/>
            <a:ext cx="610883" cy="19020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16200000">
            <a:off x="3874705" y="2941327"/>
            <a:ext cx="610883" cy="19020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6200000" flipH="1">
            <a:off x="6712472" y="-1427908"/>
            <a:ext cx="610883" cy="72239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0800000">
            <a:off x="3021780" y="2055159"/>
            <a:ext cx="610883" cy="18179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KAKO IZGLEDA MARKOV PUT DO OSNIVANJA FIRME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5400000">
            <a:off x="2195705" y="1443004"/>
            <a:ext cx="610883" cy="14843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354720" y="1827803"/>
            <a:ext cx="758922" cy="69542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946419" y="183599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 smtClean="0">
                <a:solidFill>
                  <a:schemeClr val="bg1"/>
                </a:solidFill>
                <a:latin typeface="Segoe UI" panose="020B0502040204020203" pitchFamily="34" charset="0"/>
              </a:rPr>
              <a:t>1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0293183" y="1854938"/>
            <a:ext cx="667638" cy="6474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962689" y="2927146"/>
            <a:ext cx="278126" cy="15966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946419" y="354948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2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387" y="2534372"/>
            <a:ext cx="237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 smtClean="0">
                <a:solidFill>
                  <a:schemeClr val="tx2"/>
                </a:solidFill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ŽELIM DA OSNUJEM FIRMU</a:t>
            </a:r>
            <a:endParaRPr lang="en-US" sz="2000" b="1" dirty="0">
              <a:solidFill>
                <a:schemeClr val="tx2"/>
              </a:solidFill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79868" y="2616117"/>
            <a:ext cx="2694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FIRMA POSLUJE</a:t>
            </a:r>
            <a:endParaRPr lang="en-US" sz="1400" b="1" dirty="0"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8199" y="4472921"/>
            <a:ext cx="1303357" cy="1337574"/>
          </a:xfrm>
          <a:prstGeom prst="ellipse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9303301" y="4725579"/>
            <a:ext cx="21990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KAKO SAM MOGAO DA ZNAM</a:t>
            </a:r>
            <a:br>
              <a:rPr lang="sr-Latn-RS" dirty="0" smtClean="0"/>
            </a:br>
            <a:r>
              <a:rPr lang="sr-Latn-RS" dirty="0" smtClean="0"/>
              <a:t>ZA ZDRAVSTVENO?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708357" y="356696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3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698597" y="5240887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4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350085" y="5255419"/>
            <a:ext cx="785823" cy="7358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3600" b="1" dirty="0" smtClean="0">
                <a:solidFill>
                  <a:schemeClr val="tx1"/>
                </a:solidFill>
                <a:latin typeface="Segoe UI" panose="020B0502040204020203" pitchFamily="34" charset="0"/>
              </a:rPr>
              <a:t>5</a:t>
            </a:r>
            <a:endParaRPr lang="en-AU" sz="3600" b="1" dirty="0">
              <a:solidFill>
                <a:schemeClr val="tx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96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2913" y="-149782"/>
            <a:ext cx="14282589" cy="761738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28807" y="2322154"/>
            <a:ext cx="8293617" cy="8714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ŠTA ĆEMO DANAS </a:t>
            </a:r>
            <a:r>
              <a:rPr lang="en-US" sz="4000" b="1" dirty="0" smtClean="0">
                <a:solidFill>
                  <a:schemeClr val="tx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URADITI</a:t>
            </a:r>
            <a:r>
              <a:rPr lang="sr-Latn-RS" sz="4000" b="1" dirty="0">
                <a:solidFill>
                  <a:schemeClr val="tx2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?</a:t>
            </a:r>
            <a:endParaRPr lang="sr-Latn-RS" sz="4000" b="1" dirty="0">
              <a:solidFill>
                <a:schemeClr val="tx2"/>
              </a:solidFill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6661" y="4721433"/>
            <a:ext cx="5290934" cy="93282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1. POBOLJŠATI TRENUTNI OBRAČUN PAUŠALNIH PORESKIH OBAVEZA </a:t>
            </a:r>
            <a:endParaRPr lang="sr-Latn-RS" sz="2000" b="1" dirty="0">
              <a:solidFill>
                <a:schemeClr val="bg1"/>
              </a:solidFill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01066" y="4721433"/>
            <a:ext cx="5290934" cy="93282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2. UNAPREDITI ODNOS IZMEĐU PORESKE UPRAVE I PAUŠALACA </a:t>
            </a:r>
            <a:endParaRPr lang="sr-Latn-RS" sz="2000" b="1" dirty="0">
              <a:solidFill>
                <a:schemeClr val="bg1"/>
              </a:solidFill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71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31313" y="3640411"/>
            <a:ext cx="1003356" cy="909081"/>
          </a:xfrm>
          <a:prstGeom prst="rect">
            <a:avLst/>
          </a:prstGeom>
        </p:spPr>
      </p:pic>
      <p:sp>
        <p:nvSpPr>
          <p:cNvPr id="29" name="Rectangle 28"/>
          <p:cNvSpPr/>
          <p:nvPr/>
        </p:nvSpPr>
        <p:spPr>
          <a:xfrm rot="5400000">
            <a:off x="7133588" y="4868753"/>
            <a:ext cx="610883" cy="15091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5400000">
            <a:off x="5531702" y="4672297"/>
            <a:ext cx="610883" cy="19020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786068" y="3746816"/>
            <a:ext cx="610883" cy="19020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16200000">
            <a:off x="3874705" y="2941327"/>
            <a:ext cx="610883" cy="19020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6200000" flipH="1">
            <a:off x="6712472" y="-1427908"/>
            <a:ext cx="610883" cy="72239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0800000">
            <a:off x="3021780" y="2055159"/>
            <a:ext cx="610883" cy="18179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KAKO IZGLEDA MARKOV PUT DO OSNIVANJA FIRME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5400000">
            <a:off x="2195705" y="1443004"/>
            <a:ext cx="610883" cy="14843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354720" y="1827803"/>
            <a:ext cx="758922" cy="69542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946419" y="183599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 smtClean="0">
                <a:solidFill>
                  <a:schemeClr val="bg1"/>
                </a:solidFill>
                <a:latin typeface="Segoe UI" panose="020B0502040204020203" pitchFamily="34" charset="0"/>
              </a:rPr>
              <a:t>1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0293183" y="1854938"/>
            <a:ext cx="667638" cy="6474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962689" y="2927146"/>
            <a:ext cx="278126" cy="15966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946419" y="354948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2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387" y="2534372"/>
            <a:ext cx="237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 smtClean="0">
                <a:solidFill>
                  <a:schemeClr val="tx2"/>
                </a:solidFill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ŽELIM DA OSNUJEM FIRMU</a:t>
            </a:r>
            <a:endParaRPr lang="en-US" sz="2000" b="1" dirty="0">
              <a:solidFill>
                <a:schemeClr val="tx2"/>
              </a:solidFill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79868" y="2616117"/>
            <a:ext cx="2694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FIRMA POSLUJE</a:t>
            </a:r>
            <a:endParaRPr lang="en-US" sz="1400" b="1" dirty="0"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1942" y="3842813"/>
            <a:ext cx="1303357" cy="1337574"/>
          </a:xfrm>
          <a:prstGeom prst="ellipse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9573611" y="3612157"/>
            <a:ext cx="21990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EM ŠTO SAM ČEKAO, EM MI JE </a:t>
            </a:r>
            <a:r>
              <a:rPr lang="sr-Latn-RS" b="1" dirty="0" smtClean="0"/>
              <a:t>POREZ VEĆI NEGO ŠTO SAM PLANIRAO</a:t>
            </a:r>
            <a:endParaRPr lang="en-US" b="1" dirty="0"/>
          </a:p>
        </p:txBody>
      </p:sp>
      <p:sp>
        <p:nvSpPr>
          <p:cNvPr id="23" name="Oval 22"/>
          <p:cNvSpPr/>
          <p:nvPr/>
        </p:nvSpPr>
        <p:spPr>
          <a:xfrm>
            <a:off x="4708357" y="356696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3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698597" y="5240887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4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350085" y="5255419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5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7945490" y="5255419"/>
            <a:ext cx="785823" cy="7358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3600" b="1" dirty="0" smtClean="0">
                <a:solidFill>
                  <a:schemeClr val="tx1"/>
                </a:solidFill>
                <a:latin typeface="Segoe UI" panose="020B0502040204020203" pitchFamily="34" charset="0"/>
              </a:rPr>
              <a:t>6</a:t>
            </a:r>
            <a:endParaRPr lang="en-AU" sz="3600" b="1" dirty="0">
              <a:solidFill>
                <a:schemeClr val="tx1"/>
              </a:solidFill>
              <a:latin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12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 rot="5400000">
            <a:off x="8824143" y="5080291"/>
            <a:ext cx="610883" cy="1086106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9213855" y="5255419"/>
            <a:ext cx="785823" cy="7358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3600" b="1" dirty="0" smtClean="0">
                <a:solidFill>
                  <a:schemeClr val="tx1"/>
                </a:solidFill>
                <a:latin typeface="Segoe UI" panose="020B0502040204020203" pitchFamily="34" charset="0"/>
              </a:rPr>
              <a:t>7</a:t>
            </a:r>
            <a:endParaRPr lang="en-AU" sz="3600" b="1" dirty="0">
              <a:solidFill>
                <a:schemeClr val="tx1"/>
              </a:solidFill>
              <a:latin typeface="Segoe UI" panose="020B0502040204020203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 rot="5400000">
            <a:off x="7133588" y="4868753"/>
            <a:ext cx="610883" cy="150918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5400000">
            <a:off x="5531702" y="4672297"/>
            <a:ext cx="610883" cy="19020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786068" y="3746816"/>
            <a:ext cx="610883" cy="19020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16200000">
            <a:off x="3874705" y="2941327"/>
            <a:ext cx="610883" cy="19020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6200000" flipH="1">
            <a:off x="6712472" y="-1427908"/>
            <a:ext cx="610883" cy="72239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0800000">
            <a:off x="3021780" y="2055159"/>
            <a:ext cx="610883" cy="18179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KAKO IZGLEDA MARKOV PUT DO OSNIVANJA FIRME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5400000">
            <a:off x="2195705" y="1443004"/>
            <a:ext cx="610883" cy="14843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354720" y="1827803"/>
            <a:ext cx="758922" cy="69542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946419" y="183599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 smtClean="0">
                <a:solidFill>
                  <a:schemeClr val="bg1"/>
                </a:solidFill>
                <a:latin typeface="Segoe UI" panose="020B0502040204020203" pitchFamily="34" charset="0"/>
              </a:rPr>
              <a:t>1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0293183" y="1854938"/>
            <a:ext cx="667638" cy="6474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962689" y="2927146"/>
            <a:ext cx="278126" cy="15966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946419" y="354948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2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387" y="2534372"/>
            <a:ext cx="237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 smtClean="0">
                <a:solidFill>
                  <a:schemeClr val="tx2"/>
                </a:solidFill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ŽELIM DA OSNUJEM FIRMU</a:t>
            </a:r>
            <a:endParaRPr lang="en-US" sz="2000" b="1" dirty="0">
              <a:solidFill>
                <a:schemeClr val="tx2"/>
              </a:solidFill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79868" y="2616117"/>
            <a:ext cx="2694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FIRMA POSLUJE</a:t>
            </a:r>
            <a:endParaRPr lang="en-US" sz="1400" b="1" dirty="0"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9280" y="3750191"/>
            <a:ext cx="1303357" cy="1337574"/>
          </a:xfrm>
          <a:prstGeom prst="ellipse">
            <a:avLst/>
          </a:prstGeom>
        </p:spPr>
      </p:pic>
      <p:sp>
        <p:nvSpPr>
          <p:cNvPr id="23" name="Oval 22"/>
          <p:cNvSpPr/>
          <p:nvPr/>
        </p:nvSpPr>
        <p:spPr>
          <a:xfrm>
            <a:off x="4708357" y="356696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3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698597" y="5240887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4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350085" y="5255419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5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7945490" y="5255419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6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9747" y="3522995"/>
            <a:ext cx="931486" cy="81282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361139" y="3520430"/>
            <a:ext cx="21902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sz="1600" dirty="0" smtClean="0"/>
              <a:t>Sada moram 15 dana da čekam potvrdu, neće mi odobriti vizu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597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74165" y="3964156"/>
            <a:ext cx="633624" cy="611925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 rot="5400000">
            <a:off x="8824143" y="5080291"/>
            <a:ext cx="610883" cy="10861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 rot="5400000">
            <a:off x="9881857" y="5080292"/>
            <a:ext cx="610883" cy="1086106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5400000">
            <a:off x="7330045" y="4672297"/>
            <a:ext cx="610883" cy="19020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5400000">
            <a:off x="5531702" y="4672297"/>
            <a:ext cx="610883" cy="19020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786068" y="3746816"/>
            <a:ext cx="610883" cy="19020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16200000">
            <a:off x="3874705" y="2941327"/>
            <a:ext cx="610883" cy="19020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6200000" flipH="1">
            <a:off x="6712472" y="-1427908"/>
            <a:ext cx="610883" cy="72239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0800000">
            <a:off x="3021780" y="2055159"/>
            <a:ext cx="610883" cy="18179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KAKO IZGLEDA MARKOV PUT DO OSNIVANJA FIRME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5400000">
            <a:off x="2195705" y="1443004"/>
            <a:ext cx="610883" cy="14843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354720" y="1827803"/>
            <a:ext cx="758922" cy="69542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946419" y="183599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 smtClean="0">
                <a:solidFill>
                  <a:schemeClr val="bg1"/>
                </a:solidFill>
                <a:latin typeface="Segoe UI" panose="020B0502040204020203" pitchFamily="34" charset="0"/>
              </a:rPr>
              <a:t>1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0293183" y="1854938"/>
            <a:ext cx="667638" cy="6474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962689" y="2927146"/>
            <a:ext cx="278126" cy="15966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946419" y="354948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2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387" y="2534372"/>
            <a:ext cx="237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 smtClean="0">
                <a:solidFill>
                  <a:schemeClr val="tx2"/>
                </a:solidFill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ŽELIM DA OSNUJEM FIRMU</a:t>
            </a:r>
            <a:endParaRPr lang="en-US" sz="2000" b="1" dirty="0">
              <a:solidFill>
                <a:schemeClr val="tx2"/>
              </a:solidFill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79868" y="2616117"/>
            <a:ext cx="2694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FIRMA POSLUJE</a:t>
            </a:r>
            <a:endParaRPr lang="en-US" sz="1400" b="1" dirty="0"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3964" y="3947663"/>
            <a:ext cx="1303357" cy="1337574"/>
          </a:xfrm>
          <a:prstGeom prst="ellipse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7030205" y="3914973"/>
            <a:ext cx="21990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dirty="0" smtClean="0"/>
              <a:t>Kako sad popuniti ove knjige?</a:t>
            </a:r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4708357" y="356696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3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698597" y="5240887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4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350085" y="5255419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5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8193621" y="5255419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6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9213855" y="5255419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7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0234089" y="5255419"/>
            <a:ext cx="785823" cy="73584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3600" b="1" dirty="0" smtClean="0">
                <a:solidFill>
                  <a:schemeClr val="tx1"/>
                </a:solidFill>
                <a:latin typeface="Segoe UI" panose="020B0502040204020203" pitchFamily="34" charset="0"/>
              </a:rPr>
              <a:t>8</a:t>
            </a:r>
            <a:endParaRPr lang="en-AU" sz="3600" b="1" dirty="0">
              <a:solidFill>
                <a:schemeClr val="tx1"/>
              </a:solidFill>
              <a:latin typeface="Segoe UI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71525" y="2257425"/>
            <a:ext cx="4872038" cy="2857500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800" b="1" dirty="0" smtClean="0"/>
              <a:t>Marka pored birokratije čekaju poslovi u firmi kojima želi da se posveti kako bi firma rasla</a:t>
            </a:r>
            <a:endParaRPr lang="en-US" sz="2800" b="1" dirty="0"/>
          </a:p>
        </p:txBody>
      </p:sp>
      <p:sp>
        <p:nvSpPr>
          <p:cNvPr id="36" name="Rectangle 35"/>
          <p:cNvSpPr/>
          <p:nvPr/>
        </p:nvSpPr>
        <p:spPr>
          <a:xfrm>
            <a:off x="6217126" y="2257424"/>
            <a:ext cx="4872038" cy="28575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800" b="1" dirty="0" smtClean="0"/>
              <a:t>Marko veći deo problema doživljava i sledeće godine kada želi da nastavi da posluje kao paušalac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46161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 rot="5400000">
            <a:off x="8824143" y="5080291"/>
            <a:ext cx="610883" cy="10861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 rot="5400000">
            <a:off x="9881857" y="5080292"/>
            <a:ext cx="610883" cy="108610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5400000">
            <a:off x="7330045" y="4672297"/>
            <a:ext cx="610883" cy="19020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2059" y="4160823"/>
            <a:ext cx="487882" cy="456741"/>
          </a:xfrm>
          <a:prstGeom prst="rect">
            <a:avLst/>
          </a:prstGeom>
        </p:spPr>
      </p:pic>
      <p:sp>
        <p:nvSpPr>
          <p:cNvPr id="27" name="Rectangle 26"/>
          <p:cNvSpPr/>
          <p:nvPr/>
        </p:nvSpPr>
        <p:spPr>
          <a:xfrm rot="5400000">
            <a:off x="5531702" y="4672297"/>
            <a:ext cx="610883" cy="19020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4786068" y="3746816"/>
            <a:ext cx="610883" cy="19020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16200000">
            <a:off x="3874705" y="2941327"/>
            <a:ext cx="610883" cy="190209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6200000" flipH="1">
            <a:off x="6712472" y="-1427908"/>
            <a:ext cx="610883" cy="72239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10800000">
            <a:off x="3021780" y="2055159"/>
            <a:ext cx="610883" cy="181796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KAKO IZGLEDA MARKOV PUT DO OSNIVANJA FIRME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5400000">
            <a:off x="2195705" y="1443004"/>
            <a:ext cx="610883" cy="14843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354720" y="1827803"/>
            <a:ext cx="758922" cy="69542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946419" y="183599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 smtClean="0">
                <a:solidFill>
                  <a:schemeClr val="bg1"/>
                </a:solidFill>
                <a:latin typeface="Segoe UI" panose="020B0502040204020203" pitchFamily="34" charset="0"/>
              </a:rPr>
              <a:t>1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0293183" y="1854938"/>
            <a:ext cx="667638" cy="6474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962689" y="2927146"/>
            <a:ext cx="278126" cy="15966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2946419" y="354948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2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5387" y="2534372"/>
            <a:ext cx="237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 smtClean="0">
                <a:solidFill>
                  <a:schemeClr val="tx2"/>
                </a:solidFill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ŽELIM DA OSNUJEM FIRMU</a:t>
            </a:r>
            <a:endParaRPr lang="en-US" sz="2000" b="1" dirty="0">
              <a:solidFill>
                <a:schemeClr val="tx2"/>
              </a:solidFill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79868" y="2616117"/>
            <a:ext cx="2694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FIRMA POSLUJE</a:t>
            </a:r>
            <a:endParaRPr lang="en-US" sz="1400" b="1" dirty="0"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89427" y="4605421"/>
            <a:ext cx="141314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100" dirty="0" smtClean="0"/>
              <a:t>PA KAKO DA ZNAM KOLIKO ĆU PLATITI?</a:t>
            </a:r>
            <a:endParaRPr lang="en-US" sz="1100" dirty="0"/>
          </a:p>
        </p:txBody>
      </p:sp>
      <p:sp>
        <p:nvSpPr>
          <p:cNvPr id="23" name="Oval 22"/>
          <p:cNvSpPr/>
          <p:nvPr/>
        </p:nvSpPr>
        <p:spPr>
          <a:xfrm>
            <a:off x="4708357" y="356696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3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26" name="Oval 25"/>
          <p:cNvSpPr/>
          <p:nvPr/>
        </p:nvSpPr>
        <p:spPr>
          <a:xfrm>
            <a:off x="4698597" y="5240887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4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6350085" y="5255419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5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8193621" y="5255419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6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9213855" y="5255419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7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10234089" y="5255419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>
                <a:solidFill>
                  <a:schemeClr val="bg1"/>
                </a:solidFill>
                <a:latin typeface="Segoe UI" panose="020B0502040204020203" pitchFamily="34" charset="0"/>
              </a:rPr>
              <a:t>8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004" y="1880492"/>
            <a:ext cx="618205" cy="577533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44437" y="3293998"/>
            <a:ext cx="617056" cy="544236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6428" y="4453144"/>
            <a:ext cx="537929" cy="461082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16361" y="2818049"/>
            <a:ext cx="557261" cy="513554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4553713" y="2784115"/>
            <a:ext cx="1542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000" dirty="0" smtClean="0"/>
              <a:t>Ovde DEFINITIVNO ne mogu da se snađem. Nastavljam na </a:t>
            </a:r>
            <a:r>
              <a:rPr lang="sr-Latn-RS" sz="1000" b="1" dirty="0" smtClean="0"/>
              <a:t>paušal.rs</a:t>
            </a:r>
            <a:r>
              <a:rPr lang="sr-Latn-RS" sz="1000" dirty="0" smtClean="0"/>
              <a:t> da gledam.</a:t>
            </a:r>
            <a:endParaRPr lang="en-US" sz="1000" dirty="0"/>
          </a:p>
        </p:txBody>
      </p:sp>
      <p:sp>
        <p:nvSpPr>
          <p:cNvPr id="46" name="TextBox 45"/>
          <p:cNvSpPr txBox="1"/>
          <p:nvPr/>
        </p:nvSpPr>
        <p:spPr>
          <a:xfrm>
            <a:off x="4317359" y="1904614"/>
            <a:ext cx="184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dirty="0" smtClean="0"/>
              <a:t>Hmm... Gde mogu naći te informacije?</a:t>
            </a:r>
            <a:endParaRPr lang="en-US" sz="1200" dirty="0"/>
          </a:p>
        </p:txBody>
      </p:sp>
      <p:sp>
        <p:nvSpPr>
          <p:cNvPr id="47" name="TextBox 46"/>
          <p:cNvSpPr txBox="1"/>
          <p:nvPr/>
        </p:nvSpPr>
        <p:spPr>
          <a:xfrm>
            <a:off x="577482" y="3277148"/>
            <a:ext cx="1846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sz="1200" dirty="0" smtClean="0"/>
              <a:t>Čoveče, nigde nema informacija...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1248025" y="4390947"/>
            <a:ext cx="2199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sz="1200" dirty="0" smtClean="0"/>
              <a:t>Šta su sad ove kategorije i šifre delatnosti?</a:t>
            </a:r>
            <a:endParaRPr lang="en-US" sz="1200" dirty="0"/>
          </a:p>
        </p:txBody>
      </p:sp>
      <p:pic>
        <p:nvPicPr>
          <p:cNvPr id="49" name="Picture 4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49571" y="5167097"/>
            <a:ext cx="608616" cy="546932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2098270" y="5158349"/>
            <a:ext cx="19712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Latn-RS" sz="1100" dirty="0" smtClean="0"/>
              <a:t>Okej sad kad imam šifru, ajde da vidim koliko bih platio porez..</a:t>
            </a:r>
            <a:endParaRPr lang="en-US" sz="1100" dirty="0"/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71661" y="4088714"/>
            <a:ext cx="683412" cy="570161"/>
          </a:xfrm>
          <a:prstGeom prst="rect">
            <a:avLst/>
          </a:prstGeom>
        </p:spPr>
      </p:pic>
      <p:sp>
        <p:nvSpPr>
          <p:cNvPr id="53" name="TextBox 52"/>
          <p:cNvSpPr txBox="1"/>
          <p:nvPr/>
        </p:nvSpPr>
        <p:spPr>
          <a:xfrm>
            <a:off x="6669866" y="4629024"/>
            <a:ext cx="156782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100" dirty="0" smtClean="0"/>
              <a:t>KAKO SAM MOGAO DA ZNAM</a:t>
            </a:r>
            <a:br>
              <a:rPr lang="sr-Latn-RS" sz="1100" dirty="0" smtClean="0"/>
            </a:br>
            <a:r>
              <a:rPr lang="sr-Latn-RS" sz="1100" dirty="0" smtClean="0"/>
              <a:t>ZA ZDRAVSTVENO?</a:t>
            </a:r>
            <a:endParaRPr lang="en-US" sz="1100" dirty="0"/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92785" y="3640814"/>
            <a:ext cx="642520" cy="582149"/>
          </a:xfrm>
          <a:prstGeom prst="rect">
            <a:avLst/>
          </a:prstGeom>
        </p:spPr>
      </p:pic>
      <p:sp>
        <p:nvSpPr>
          <p:cNvPr id="55" name="TextBox 54"/>
          <p:cNvSpPr txBox="1"/>
          <p:nvPr/>
        </p:nvSpPr>
        <p:spPr>
          <a:xfrm>
            <a:off x="8024161" y="4197815"/>
            <a:ext cx="11942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100" dirty="0" smtClean="0"/>
              <a:t>EM ŠTO SAM ČEKAO, EM MI JE </a:t>
            </a:r>
            <a:r>
              <a:rPr lang="sr-Latn-RS" sz="1100" b="1" dirty="0" smtClean="0"/>
              <a:t>POREZ VEĆI NEGO ŠTO SAM PLANIRAO</a:t>
            </a:r>
            <a:endParaRPr lang="en-US" sz="1100" b="1" dirty="0"/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72494" y="3874274"/>
            <a:ext cx="577452" cy="503891"/>
          </a:xfrm>
          <a:prstGeom prst="rect">
            <a:avLst/>
          </a:prstGeom>
        </p:spPr>
      </p:pic>
      <p:sp>
        <p:nvSpPr>
          <p:cNvPr id="57" name="TextBox 56"/>
          <p:cNvSpPr txBox="1"/>
          <p:nvPr/>
        </p:nvSpPr>
        <p:spPr>
          <a:xfrm>
            <a:off x="9138546" y="4401452"/>
            <a:ext cx="12488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100" dirty="0" smtClean="0"/>
              <a:t>Sada moram 15 dana da čekam potvrdu, neće mi odobriti vizu</a:t>
            </a:r>
            <a:endParaRPr lang="en-US" sz="1100" dirty="0"/>
          </a:p>
        </p:txBody>
      </p:sp>
      <p:pic>
        <p:nvPicPr>
          <p:cNvPr id="58" name="Picture 5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741747" y="4224291"/>
            <a:ext cx="633624" cy="611925"/>
          </a:xfrm>
          <a:prstGeom prst="rect">
            <a:avLst/>
          </a:prstGeom>
        </p:spPr>
      </p:pic>
      <p:sp>
        <p:nvSpPr>
          <p:cNvPr id="59" name="TextBox 58"/>
          <p:cNvSpPr txBox="1"/>
          <p:nvPr/>
        </p:nvSpPr>
        <p:spPr>
          <a:xfrm>
            <a:off x="10363781" y="4798264"/>
            <a:ext cx="13895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1100" dirty="0" smtClean="0"/>
              <a:t>Kako sad popuniti ove knjige?</a:t>
            </a:r>
            <a:endParaRPr lang="en-US" sz="11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545387" y="1428750"/>
            <a:ext cx="3398970" cy="4562517"/>
            <a:chOff x="545387" y="1428750"/>
            <a:chExt cx="3398970" cy="4562517"/>
          </a:xfrm>
        </p:grpSpPr>
        <p:sp>
          <p:nvSpPr>
            <p:cNvPr id="5" name="Rectangle 4"/>
            <p:cNvSpPr/>
            <p:nvPr/>
          </p:nvSpPr>
          <p:spPr>
            <a:xfrm>
              <a:off x="545387" y="1428750"/>
              <a:ext cx="3398970" cy="4562517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85863" y="5231946"/>
              <a:ext cx="3108916" cy="62297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b="1" dirty="0" smtClean="0"/>
                <a:t>1. NEDOVOLJNO INFORMACIJA</a:t>
              </a:r>
              <a:endParaRPr lang="en-US" b="1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145888" y="1428750"/>
            <a:ext cx="3398970" cy="4562517"/>
            <a:chOff x="4145888" y="1428750"/>
            <a:chExt cx="3398970" cy="4562517"/>
          </a:xfrm>
        </p:grpSpPr>
        <p:sp>
          <p:nvSpPr>
            <p:cNvPr id="60" name="Rectangle 59"/>
            <p:cNvSpPr/>
            <p:nvPr/>
          </p:nvSpPr>
          <p:spPr>
            <a:xfrm>
              <a:off x="4145888" y="1428750"/>
              <a:ext cx="3398970" cy="4562517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4286364" y="5231946"/>
              <a:ext cx="3108916" cy="62297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b="1" dirty="0" smtClean="0"/>
                <a:t>2. NEEFIKASNOST</a:t>
              </a:r>
              <a:br>
                <a:rPr lang="sr-Latn-RS" b="1" dirty="0" smtClean="0"/>
              </a:br>
              <a:r>
                <a:rPr lang="sr-Latn-RS" b="1" dirty="0" smtClean="0"/>
                <a:t>SISTEMA</a:t>
              </a:r>
              <a:endParaRPr lang="en-US" b="1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755073" y="1428750"/>
            <a:ext cx="3398970" cy="4562517"/>
            <a:chOff x="7755073" y="1428750"/>
            <a:chExt cx="3398970" cy="4562517"/>
          </a:xfrm>
        </p:grpSpPr>
        <p:sp>
          <p:nvSpPr>
            <p:cNvPr id="62" name="Rectangle 61"/>
            <p:cNvSpPr/>
            <p:nvPr/>
          </p:nvSpPr>
          <p:spPr>
            <a:xfrm>
              <a:off x="7755073" y="1428750"/>
              <a:ext cx="3398970" cy="4562517"/>
            </a:xfrm>
            <a:prstGeom prst="rect">
              <a:avLst/>
            </a:prstGeom>
            <a:noFill/>
            <a:ln w="76200">
              <a:solidFill>
                <a:schemeClr val="tx1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7895549" y="5231946"/>
              <a:ext cx="3108916" cy="622974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b="1" dirty="0" smtClean="0"/>
                <a:t>3. NEPRILAGOĐENOST PAUŠALCU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41369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66700" y="-323850"/>
            <a:ext cx="12896850" cy="73914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bg1"/>
                </a:solidFill>
              </a:rPr>
              <a:t>1. KAKO MOŽEMO POBOLJŠATI OBRAČUNAVANJE OSNOVICE?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92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KAKO SUZBITI SUBJEKTIVNOST STARIH KRITERIJUMA</a:t>
            </a:r>
            <a:endParaRPr lang="sr-Cyrl-R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470035" y="1592263"/>
            <a:ext cx="2020140" cy="358457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>
                    <a:lumMod val="75000"/>
                  </a:schemeClr>
                </a:solidFill>
                <a:latin typeface="+mj-lt"/>
                <a:cs typeface="Helvetica Neue"/>
              </a:rPr>
              <a:t>Kriterijum</a:t>
            </a:r>
            <a:r>
              <a:rPr lang="en-US" b="1" dirty="0" smtClean="0">
                <a:solidFill>
                  <a:schemeClr val="tx1">
                    <a:lumMod val="75000"/>
                  </a:schemeClr>
                </a:solidFill>
                <a:latin typeface="+mj-lt"/>
                <a:cs typeface="Helvetica Neue"/>
              </a:rPr>
              <a:t> </a:t>
            </a:r>
            <a:endParaRPr lang="en-US" b="1" dirty="0">
              <a:solidFill>
                <a:schemeClr val="tx1">
                  <a:lumMod val="75000"/>
                </a:schemeClr>
              </a:solidFill>
              <a:latin typeface="+mj-lt"/>
              <a:cs typeface="Helvetica Neue"/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956889" y="2067320"/>
            <a:ext cx="513146" cy="38918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1</a:t>
            </a:r>
          </a:p>
        </p:txBody>
      </p:sp>
      <p:sp>
        <p:nvSpPr>
          <p:cNvPr id="29" name="Rounded Rectangle 31">
            <a:extLst>
              <a:ext uri="{FF2B5EF4-FFF2-40B4-BE49-F238E27FC236}">
                <a16:creationId xmlns:a16="http://schemas.microsoft.com/office/drawing/2014/main" xmlns="" id="{A3BD1979-D343-4DAE-8160-DA0CF179BB55}"/>
              </a:ext>
            </a:extLst>
          </p:cNvPr>
          <p:cNvSpPr/>
          <p:nvPr/>
        </p:nvSpPr>
        <p:spPr>
          <a:xfrm>
            <a:off x="956889" y="2527920"/>
            <a:ext cx="513146" cy="38918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2</a:t>
            </a:r>
          </a:p>
        </p:txBody>
      </p:sp>
      <p:sp>
        <p:nvSpPr>
          <p:cNvPr id="60" name="Rounded Rectangle 31">
            <a:extLst>
              <a:ext uri="{FF2B5EF4-FFF2-40B4-BE49-F238E27FC236}">
                <a16:creationId xmlns:a16="http://schemas.microsoft.com/office/drawing/2014/main" xmlns="" id="{D1661E19-8C18-4EDC-A431-33BD412F99F4}"/>
              </a:ext>
            </a:extLst>
          </p:cNvPr>
          <p:cNvSpPr/>
          <p:nvPr/>
        </p:nvSpPr>
        <p:spPr>
          <a:xfrm>
            <a:off x="956889" y="2988520"/>
            <a:ext cx="513146" cy="38918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3</a:t>
            </a:r>
          </a:p>
        </p:txBody>
      </p:sp>
      <p:sp>
        <p:nvSpPr>
          <p:cNvPr id="67" name="Rounded Rectangle 31">
            <a:extLst>
              <a:ext uri="{FF2B5EF4-FFF2-40B4-BE49-F238E27FC236}">
                <a16:creationId xmlns:a16="http://schemas.microsoft.com/office/drawing/2014/main" xmlns="" id="{B0CDC076-49A5-4863-BED2-6079F756C4EB}"/>
              </a:ext>
            </a:extLst>
          </p:cNvPr>
          <p:cNvSpPr/>
          <p:nvPr/>
        </p:nvSpPr>
        <p:spPr>
          <a:xfrm>
            <a:off x="956889" y="3433401"/>
            <a:ext cx="513146" cy="38918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4</a:t>
            </a:r>
          </a:p>
        </p:txBody>
      </p:sp>
      <p:sp>
        <p:nvSpPr>
          <p:cNvPr id="74" name="Rounded Rectangle 31">
            <a:extLst>
              <a:ext uri="{FF2B5EF4-FFF2-40B4-BE49-F238E27FC236}">
                <a16:creationId xmlns:a16="http://schemas.microsoft.com/office/drawing/2014/main" xmlns="" id="{E7AC08CA-FAC4-4F5D-861C-199A6F47EED1}"/>
              </a:ext>
            </a:extLst>
          </p:cNvPr>
          <p:cNvSpPr/>
          <p:nvPr/>
        </p:nvSpPr>
        <p:spPr>
          <a:xfrm>
            <a:off x="956889" y="3877855"/>
            <a:ext cx="513146" cy="38918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5</a:t>
            </a:r>
          </a:p>
        </p:txBody>
      </p:sp>
      <p:sp>
        <p:nvSpPr>
          <p:cNvPr id="81" name="Rounded Rectangle 31">
            <a:extLst>
              <a:ext uri="{FF2B5EF4-FFF2-40B4-BE49-F238E27FC236}">
                <a16:creationId xmlns:a16="http://schemas.microsoft.com/office/drawing/2014/main" xmlns="" id="{F64FD873-2C96-4EBA-929A-BA70CAA6AFB6}"/>
              </a:ext>
            </a:extLst>
          </p:cNvPr>
          <p:cNvSpPr/>
          <p:nvPr/>
        </p:nvSpPr>
        <p:spPr>
          <a:xfrm>
            <a:off x="956889" y="4312355"/>
            <a:ext cx="513146" cy="38918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6</a:t>
            </a:r>
          </a:p>
        </p:txBody>
      </p:sp>
      <p:sp>
        <p:nvSpPr>
          <p:cNvPr id="96" name="Rounded Rectangle 31">
            <a:extLst>
              <a:ext uri="{FF2B5EF4-FFF2-40B4-BE49-F238E27FC236}">
                <a16:creationId xmlns:a16="http://schemas.microsoft.com/office/drawing/2014/main" xmlns="" id="{F64FD873-2C96-4EBA-929A-BA70CAA6AFB6}"/>
              </a:ext>
            </a:extLst>
          </p:cNvPr>
          <p:cNvSpPr/>
          <p:nvPr/>
        </p:nvSpPr>
        <p:spPr>
          <a:xfrm>
            <a:off x="956889" y="4747416"/>
            <a:ext cx="513146" cy="38918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6</a:t>
            </a:r>
          </a:p>
        </p:txBody>
      </p:sp>
      <p:sp>
        <p:nvSpPr>
          <p:cNvPr id="100" name="Rounded Rectangle 31">
            <a:extLst>
              <a:ext uri="{FF2B5EF4-FFF2-40B4-BE49-F238E27FC236}">
                <a16:creationId xmlns:a16="http://schemas.microsoft.com/office/drawing/2014/main" xmlns="" id="{F64FD873-2C96-4EBA-929A-BA70CAA6AFB6}"/>
              </a:ext>
            </a:extLst>
          </p:cNvPr>
          <p:cNvSpPr/>
          <p:nvPr/>
        </p:nvSpPr>
        <p:spPr>
          <a:xfrm>
            <a:off x="956889" y="5200024"/>
            <a:ext cx="513146" cy="38918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6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xmlns="" id="{E388276A-A200-4CE6-8A2A-8B5092C13F36}"/>
              </a:ext>
            </a:extLst>
          </p:cNvPr>
          <p:cNvSpPr/>
          <p:nvPr/>
        </p:nvSpPr>
        <p:spPr>
          <a:xfrm>
            <a:off x="1470035" y="5200023"/>
            <a:ext cx="2020140" cy="36474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>
                <a:solidFill>
                  <a:schemeClr val="bg1"/>
                </a:solidFill>
                <a:cs typeface="Helvetica Neue"/>
              </a:rPr>
              <a:t>Ostale</a:t>
            </a:r>
            <a:r>
              <a:rPr lang="en-US" sz="1200" dirty="0">
                <a:solidFill>
                  <a:schemeClr val="bg1"/>
                </a:solidFill>
                <a:cs typeface="Helvetica Neue"/>
              </a:rPr>
              <a:t> </a:t>
            </a:r>
            <a:r>
              <a:rPr lang="en-US" sz="1200" dirty="0" err="1">
                <a:solidFill>
                  <a:schemeClr val="bg1"/>
                </a:solidFill>
                <a:cs typeface="Helvetica Neue"/>
              </a:rPr>
              <a:t>okolnosti</a:t>
            </a:r>
            <a:r>
              <a:rPr lang="en-US" sz="1200" dirty="0">
                <a:solidFill>
                  <a:schemeClr val="bg1"/>
                </a:solidFill>
                <a:cs typeface="Helvetica Neue"/>
              </a:rPr>
              <a:t> </a:t>
            </a:r>
          </a:p>
        </p:txBody>
      </p:sp>
      <p:sp>
        <p:nvSpPr>
          <p:cNvPr id="104" name="Rounded Rectangle 31">
            <a:extLst>
              <a:ext uri="{FF2B5EF4-FFF2-40B4-BE49-F238E27FC236}">
                <a16:creationId xmlns:a16="http://schemas.microsoft.com/office/drawing/2014/main" xmlns="" id="{F64FD873-2C96-4EBA-929A-BA70CAA6AFB6}"/>
              </a:ext>
            </a:extLst>
          </p:cNvPr>
          <p:cNvSpPr/>
          <p:nvPr/>
        </p:nvSpPr>
        <p:spPr>
          <a:xfrm>
            <a:off x="956889" y="5636084"/>
            <a:ext cx="513146" cy="389186"/>
          </a:xfrm>
          <a:prstGeom prst="roundRect">
            <a:avLst>
              <a:gd name="adj" fmla="val 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  <a:latin typeface="+mj-lt"/>
              </a:rPr>
              <a:t>6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xmlns="" id="{E388276A-A200-4CE6-8A2A-8B5092C13F36}"/>
              </a:ext>
            </a:extLst>
          </p:cNvPr>
          <p:cNvSpPr/>
          <p:nvPr/>
        </p:nvSpPr>
        <p:spPr>
          <a:xfrm>
            <a:off x="1470035" y="5636083"/>
            <a:ext cx="2020140" cy="36474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Visina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prihoda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obveznika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endParaRPr lang="en-US" sz="1200" dirty="0">
              <a:solidFill>
                <a:schemeClr val="bg1"/>
              </a:solidFill>
              <a:latin typeface="+mj-lt"/>
              <a:cs typeface="Helvetica Neue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470035" y="2510439"/>
            <a:ext cx="2020140" cy="36474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Prosečna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mesečna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zarada</a:t>
            </a:r>
            <a:endParaRPr lang="en-US" sz="1200" dirty="0">
              <a:solidFill>
                <a:schemeClr val="bg1"/>
              </a:solidFill>
              <a:latin typeface="+mj-lt"/>
              <a:cs typeface="Helvetica Neue"/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xmlns="" id="{08AFDCA4-836F-4C9E-9E42-028EF38CA2EC}"/>
              </a:ext>
            </a:extLst>
          </p:cNvPr>
          <p:cNvSpPr/>
          <p:nvPr/>
        </p:nvSpPr>
        <p:spPr>
          <a:xfrm>
            <a:off x="1470035" y="2971039"/>
            <a:ext cx="2020140" cy="36474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Mesto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na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kome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se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radnja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nalazi</a:t>
            </a:r>
            <a:endParaRPr lang="en-US" sz="1200" dirty="0">
              <a:solidFill>
                <a:schemeClr val="bg1"/>
              </a:solidFill>
              <a:latin typeface="+mj-lt"/>
              <a:cs typeface="Helvetica Neue"/>
            </a:endParaRP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xmlns="" id="{920F82EE-AF1E-45CF-BD0C-87C20F176A65}"/>
              </a:ext>
            </a:extLst>
          </p:cNvPr>
          <p:cNvSpPr/>
          <p:nvPr/>
        </p:nvSpPr>
        <p:spPr>
          <a:xfrm>
            <a:off x="1470035" y="3431639"/>
            <a:ext cx="2020140" cy="36474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Broj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zaposlenih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radnika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endParaRPr lang="en-US" sz="1200" dirty="0">
              <a:solidFill>
                <a:schemeClr val="bg1"/>
              </a:solidFill>
              <a:latin typeface="+mj-lt"/>
              <a:cs typeface="Helvetica Neue"/>
            </a:endParaRP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xmlns="" id="{E78112BD-662F-4210-8087-E141C10979FB}"/>
              </a:ext>
            </a:extLst>
          </p:cNvPr>
          <p:cNvSpPr/>
          <p:nvPr/>
        </p:nvSpPr>
        <p:spPr>
          <a:xfrm>
            <a:off x="1470035" y="3876520"/>
            <a:ext cx="2020140" cy="36474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Tržišni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uslovi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u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kojima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se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delatnost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obavlja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endParaRPr lang="en-US" sz="1200" dirty="0">
              <a:solidFill>
                <a:schemeClr val="bg1"/>
              </a:solidFill>
              <a:latin typeface="+mj-lt"/>
              <a:cs typeface="Helvetica Neue"/>
            </a:endParaRP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xmlns="" id="{CF2E71EA-6382-43AA-81AF-F104E54E7631}"/>
              </a:ext>
            </a:extLst>
          </p:cNvPr>
          <p:cNvSpPr/>
          <p:nvPr/>
        </p:nvSpPr>
        <p:spPr>
          <a:xfrm>
            <a:off x="1470035" y="4320974"/>
            <a:ext cx="2020140" cy="36474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Površina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lokala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endParaRPr lang="en-US" sz="1200" dirty="0">
              <a:solidFill>
                <a:schemeClr val="bg1"/>
              </a:solidFill>
              <a:latin typeface="+mj-lt"/>
              <a:cs typeface="Helvetica Neue"/>
            </a:endParaRP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E388276A-A200-4CE6-8A2A-8B5092C13F36}"/>
              </a:ext>
            </a:extLst>
          </p:cNvPr>
          <p:cNvSpPr/>
          <p:nvPr/>
        </p:nvSpPr>
        <p:spPr>
          <a:xfrm>
            <a:off x="1470035" y="4755474"/>
            <a:ext cx="2020140" cy="36474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bg1"/>
                </a:solidFill>
                <a:cs typeface="Helvetica Neue"/>
              </a:rPr>
              <a:t>Starost obveznika </a:t>
            </a:r>
            <a:endParaRPr lang="en-US" sz="1200" dirty="0">
              <a:solidFill>
                <a:schemeClr val="bg1"/>
              </a:solidFill>
              <a:cs typeface="Helvetica Neue"/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xmlns="" id="{E388276A-A200-4CE6-8A2A-8B5092C13F36}"/>
              </a:ext>
            </a:extLst>
          </p:cNvPr>
          <p:cNvSpPr/>
          <p:nvPr/>
        </p:nvSpPr>
        <p:spPr>
          <a:xfrm>
            <a:off x="1458808" y="2079474"/>
            <a:ext cx="2020140" cy="36474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Paušalne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r>
              <a:rPr lang="en-US" sz="1200" dirty="0" err="1" smtClean="0">
                <a:solidFill>
                  <a:schemeClr val="bg1"/>
                </a:solidFill>
                <a:latin typeface="+mj-lt"/>
                <a:cs typeface="Helvetica Neue"/>
              </a:rPr>
              <a:t>grupe</a:t>
            </a:r>
            <a:r>
              <a:rPr lang="en-US" sz="1200" dirty="0" smtClean="0">
                <a:solidFill>
                  <a:schemeClr val="bg1"/>
                </a:solidFill>
                <a:latin typeface="+mj-lt"/>
                <a:cs typeface="Helvetica Neue"/>
              </a:rPr>
              <a:t> </a:t>
            </a:r>
            <a:endParaRPr lang="en-US" sz="1200" dirty="0">
              <a:solidFill>
                <a:schemeClr val="bg1"/>
              </a:solidFill>
              <a:latin typeface="+mj-lt"/>
              <a:cs typeface="Helvetica Neue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95686" y="1603478"/>
            <a:ext cx="2178775" cy="4436318"/>
            <a:chOff x="9025844" y="1603478"/>
            <a:chExt cx="2178775" cy="4436318"/>
          </a:xfrm>
        </p:grpSpPr>
        <p:sp>
          <p:nvSpPr>
            <p:cNvPr id="42" name="Rectangle 41"/>
            <p:cNvSpPr/>
            <p:nvPr/>
          </p:nvSpPr>
          <p:spPr>
            <a:xfrm>
              <a:off x="9031374" y="1603478"/>
              <a:ext cx="2173245" cy="351894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err="1" smtClean="0">
                  <a:solidFill>
                    <a:schemeClr val="tx1">
                      <a:lumMod val="75000"/>
                    </a:schemeClr>
                  </a:solidFill>
                  <a:latin typeface="+mj-lt"/>
                </a:rPr>
                <a:t>Nivo</a:t>
              </a:r>
              <a:r>
                <a:rPr lang="en-US" sz="1400" b="1" dirty="0" smtClean="0">
                  <a:solidFill>
                    <a:schemeClr val="tx1">
                      <a:lumMod val="75000"/>
                    </a:schemeClr>
                  </a:solidFill>
                  <a:latin typeface="+mj-lt"/>
                </a:rPr>
                <a:t> </a:t>
              </a:r>
              <a:r>
                <a:rPr lang="en-US" sz="1400" b="1" dirty="0" err="1" smtClean="0">
                  <a:solidFill>
                    <a:schemeClr val="tx1">
                      <a:lumMod val="75000"/>
                    </a:schemeClr>
                  </a:solidFill>
                  <a:latin typeface="+mj-lt"/>
                </a:rPr>
                <a:t>subjektivnosti</a:t>
              </a:r>
              <a:r>
                <a:rPr lang="en-US" sz="1400" b="1" dirty="0" smtClean="0">
                  <a:solidFill>
                    <a:schemeClr val="tx1">
                      <a:lumMod val="75000"/>
                    </a:schemeClr>
                  </a:solidFill>
                  <a:latin typeface="+mj-lt"/>
                </a:rPr>
                <a:t> </a:t>
              </a:r>
              <a:endParaRPr lang="en-US" sz="1400" b="1" dirty="0">
                <a:solidFill>
                  <a:schemeClr val="tx1">
                    <a:lumMod val="75000"/>
                  </a:schemeClr>
                </a:solidFill>
                <a:latin typeface="+mj-lt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9031374" y="2062382"/>
              <a:ext cx="2173245" cy="38918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  <a:latin typeface="+mj-lt"/>
                  <a:cs typeface="Helvetica Neue"/>
                </a:rPr>
                <a:t>nizak</a:t>
              </a: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Helvetica Neue"/>
                </a:rPr>
                <a:t> </a:t>
              </a:r>
              <a:endParaRPr lang="en-US" b="1" dirty="0">
                <a:solidFill>
                  <a:schemeClr val="bg1"/>
                </a:solidFill>
                <a:latin typeface="+mj-lt"/>
                <a:cs typeface="Helvetica Neue"/>
              </a:endParaRPr>
            </a:p>
          </p:txBody>
        </p:sp>
        <p:sp>
          <p:nvSpPr>
            <p:cNvPr id="157" name="Rectangle 156">
              <a:extLst>
                <a:ext uri="{FF2B5EF4-FFF2-40B4-BE49-F238E27FC236}">
                  <a16:creationId xmlns:a16="http://schemas.microsoft.com/office/drawing/2014/main" xmlns="" id="{1A3F3801-99AF-4949-85BE-E9941120C804}"/>
                </a:ext>
              </a:extLst>
            </p:cNvPr>
            <p:cNvSpPr/>
            <p:nvPr/>
          </p:nvSpPr>
          <p:spPr>
            <a:xfrm>
              <a:off x="9031374" y="2522982"/>
              <a:ext cx="2173245" cy="389186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+mj-lt"/>
                  <a:cs typeface="Helvetica Neue"/>
                </a:rPr>
                <a:t>ne </a:t>
              </a:r>
              <a:r>
                <a:rPr lang="en-US" b="1" dirty="0" err="1" smtClean="0">
                  <a:solidFill>
                    <a:schemeClr val="bg1"/>
                  </a:solidFill>
                  <a:latin typeface="+mj-lt"/>
                  <a:cs typeface="Helvetica Neue"/>
                </a:rPr>
                <a:t>postoji</a:t>
              </a:r>
              <a:endParaRPr lang="en-US" b="1" dirty="0">
                <a:solidFill>
                  <a:schemeClr val="bg1"/>
                </a:solidFill>
                <a:latin typeface="+mj-lt"/>
                <a:cs typeface="Helvetica Neue"/>
              </a:endParaRP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9025846" y="2988520"/>
              <a:ext cx="2173245" cy="389186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+mj-lt"/>
                  <a:cs typeface="Helvetica Neue"/>
                </a:rPr>
                <a:t>ne </a:t>
              </a:r>
              <a:r>
                <a:rPr lang="en-US" b="1" dirty="0" err="1" smtClean="0">
                  <a:solidFill>
                    <a:schemeClr val="bg1"/>
                  </a:solidFill>
                  <a:latin typeface="+mj-lt"/>
                  <a:cs typeface="Helvetica Neue"/>
                </a:rPr>
                <a:t>postoji</a:t>
              </a:r>
              <a:endParaRPr lang="en-US" b="1" dirty="0">
                <a:solidFill>
                  <a:schemeClr val="bg1"/>
                </a:solidFill>
                <a:latin typeface="+mj-lt"/>
                <a:cs typeface="Helvetica Neue"/>
              </a:endParaRPr>
            </a:p>
          </p:txBody>
        </p:sp>
        <p:sp>
          <p:nvSpPr>
            <p:cNvPr id="161" name="Rectangle 160">
              <a:extLst>
                <a:ext uri="{FF2B5EF4-FFF2-40B4-BE49-F238E27FC236}">
                  <a16:creationId xmlns:a16="http://schemas.microsoft.com/office/drawing/2014/main" xmlns="" id="{1A3F3801-99AF-4949-85BE-E9941120C804}"/>
                </a:ext>
              </a:extLst>
            </p:cNvPr>
            <p:cNvSpPr/>
            <p:nvPr/>
          </p:nvSpPr>
          <p:spPr>
            <a:xfrm>
              <a:off x="9025846" y="3449120"/>
              <a:ext cx="2173245" cy="389186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+mj-lt"/>
                  <a:cs typeface="Helvetica Neue"/>
                </a:rPr>
                <a:t>ne </a:t>
              </a:r>
              <a:r>
                <a:rPr lang="en-US" b="1" dirty="0" err="1" smtClean="0">
                  <a:solidFill>
                    <a:schemeClr val="bg1"/>
                  </a:solidFill>
                  <a:latin typeface="+mj-lt"/>
                  <a:cs typeface="Helvetica Neue"/>
                </a:rPr>
                <a:t>postoji</a:t>
              </a:r>
              <a:endParaRPr lang="en-US" b="1" dirty="0">
                <a:solidFill>
                  <a:schemeClr val="bg1"/>
                </a:solidFill>
                <a:latin typeface="+mj-lt"/>
                <a:cs typeface="Helvetica Neue"/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9025845" y="3876520"/>
              <a:ext cx="2173245" cy="389186"/>
            </a:xfrm>
            <a:prstGeom prst="rect">
              <a:avLst/>
            </a:prstGeom>
            <a:solidFill>
              <a:schemeClr val="accent6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  <a:latin typeface="+mj-lt"/>
                  <a:cs typeface="Helvetica Neue"/>
                </a:rPr>
                <a:t>visok</a:t>
              </a:r>
              <a:endParaRPr lang="en-US" b="1" dirty="0">
                <a:solidFill>
                  <a:schemeClr val="bg1"/>
                </a:solidFill>
                <a:latin typeface="+mj-lt"/>
                <a:cs typeface="Helvetica Neue"/>
              </a:endParaRPr>
            </a:p>
          </p:txBody>
        </p:sp>
        <p:sp>
          <p:nvSpPr>
            <p:cNvPr id="163" name="Rectangle 162">
              <a:extLst>
                <a:ext uri="{FF2B5EF4-FFF2-40B4-BE49-F238E27FC236}">
                  <a16:creationId xmlns:a16="http://schemas.microsoft.com/office/drawing/2014/main" xmlns="" id="{1A3F3801-99AF-4949-85BE-E9941120C804}"/>
                </a:ext>
              </a:extLst>
            </p:cNvPr>
            <p:cNvSpPr/>
            <p:nvPr/>
          </p:nvSpPr>
          <p:spPr>
            <a:xfrm>
              <a:off x="9025844" y="4325707"/>
              <a:ext cx="2173245" cy="389186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  <a:latin typeface="+mj-lt"/>
                  <a:cs typeface="Helvetica Neue"/>
                </a:rPr>
                <a:t>srednji</a:t>
              </a:r>
              <a:endParaRPr lang="en-US" b="1" dirty="0">
                <a:solidFill>
                  <a:schemeClr val="bg1"/>
                </a:solidFill>
                <a:latin typeface="+mj-lt"/>
                <a:cs typeface="Helvetica Neue"/>
              </a:endParaRPr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9025846" y="4765937"/>
              <a:ext cx="2173245" cy="389186"/>
            </a:xfrm>
            <a:prstGeom prst="rect">
              <a:avLst/>
            </a:prstGeom>
            <a:solidFill>
              <a:srgbClr val="00B050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bg1"/>
                  </a:solidFill>
                  <a:latin typeface="+mj-lt"/>
                  <a:cs typeface="Helvetica Neue"/>
                </a:rPr>
                <a:t>ne </a:t>
              </a:r>
              <a:r>
                <a:rPr lang="en-US" b="1" dirty="0" err="1" smtClean="0">
                  <a:solidFill>
                    <a:schemeClr val="bg1"/>
                  </a:solidFill>
                  <a:latin typeface="+mj-lt"/>
                  <a:cs typeface="Helvetica Neue"/>
                </a:rPr>
                <a:t>postoji</a:t>
              </a: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Helvetica Neue"/>
                </a:rPr>
                <a:t> </a:t>
              </a:r>
              <a:endParaRPr lang="en-US" b="1" dirty="0">
                <a:solidFill>
                  <a:schemeClr val="bg1"/>
                </a:solidFill>
                <a:latin typeface="+mj-lt"/>
                <a:cs typeface="Helvetica Neue"/>
              </a:endParaRP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xmlns="" id="{1A3F3801-99AF-4949-85BE-E9941120C804}"/>
                </a:ext>
              </a:extLst>
            </p:cNvPr>
            <p:cNvSpPr/>
            <p:nvPr/>
          </p:nvSpPr>
          <p:spPr>
            <a:xfrm>
              <a:off x="9025846" y="5211216"/>
              <a:ext cx="2173245" cy="389186"/>
            </a:xfrm>
            <a:prstGeom prst="rect">
              <a:avLst/>
            </a:prstGeom>
            <a:solidFill>
              <a:schemeClr val="accent6"/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  <a:latin typeface="+mj-lt"/>
                  <a:cs typeface="Helvetica Neue"/>
                </a:rPr>
                <a:t>visok</a:t>
              </a: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Helvetica Neue"/>
                </a:rPr>
                <a:t> </a:t>
              </a:r>
              <a:endParaRPr lang="en-US" b="1" dirty="0">
                <a:solidFill>
                  <a:schemeClr val="bg1"/>
                </a:solidFill>
                <a:latin typeface="+mj-lt"/>
                <a:cs typeface="Helvetica Neue"/>
              </a:endParaRPr>
            </a:p>
          </p:txBody>
        </p:sp>
        <p:sp>
          <p:nvSpPr>
            <p:cNvPr id="166" name="Rectangle 165">
              <a:extLst>
                <a:ext uri="{FF2B5EF4-FFF2-40B4-BE49-F238E27FC236}">
                  <a16:creationId xmlns:a16="http://schemas.microsoft.com/office/drawing/2014/main" xmlns="" id="{1A3F3801-99AF-4949-85BE-E9941120C804}"/>
                </a:ext>
              </a:extLst>
            </p:cNvPr>
            <p:cNvSpPr/>
            <p:nvPr/>
          </p:nvSpPr>
          <p:spPr>
            <a:xfrm>
              <a:off x="9025846" y="5650610"/>
              <a:ext cx="2173245" cy="38918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chemeClr val="bg1"/>
                  </a:solidFill>
                  <a:latin typeface="+mj-lt"/>
                  <a:cs typeface="Helvetica Neue"/>
                </a:rPr>
                <a:t>nizak</a:t>
              </a:r>
              <a:r>
                <a:rPr lang="en-US" b="1" dirty="0" smtClean="0">
                  <a:solidFill>
                    <a:schemeClr val="bg1"/>
                  </a:solidFill>
                  <a:latin typeface="+mj-lt"/>
                  <a:cs typeface="Helvetica Neue"/>
                </a:rPr>
                <a:t> </a:t>
              </a:r>
              <a:endParaRPr lang="en-US" b="1" dirty="0">
                <a:solidFill>
                  <a:schemeClr val="bg1"/>
                </a:solidFill>
                <a:latin typeface="+mj-lt"/>
                <a:cs typeface="Helvetica Neue"/>
              </a:endParaRPr>
            </a:p>
          </p:txBody>
        </p:sp>
      </p:grpSp>
      <p:sp>
        <p:nvSpPr>
          <p:cNvPr id="59" name="Rectangle 58"/>
          <p:cNvSpPr/>
          <p:nvPr/>
        </p:nvSpPr>
        <p:spPr>
          <a:xfrm>
            <a:off x="6256467" y="2067320"/>
            <a:ext cx="5346954" cy="39724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S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obzirom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na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postojanje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subjektivnosti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u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obračunu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poreske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osnovice</a:t>
            </a:r>
            <a:r>
              <a:rPr lang="en-US" sz="2000" b="1" dirty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cilj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jeste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kreiranje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formule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koja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će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nivo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subjektivnosti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svesti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na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nulu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. </a:t>
            </a:r>
          </a:p>
          <a:p>
            <a:pPr algn="ctr"/>
            <a:endParaRPr lang="sr-Latn-RS" sz="2000" b="1" dirty="0">
              <a:solidFill>
                <a:schemeClr val="tx1"/>
              </a:solidFill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97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FORMULA ZA IZRAČUNAVANJE NOVE PORESKE OSNOVE</a:t>
            </a:r>
            <a:endParaRPr lang="id-ID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30480" y="2988552"/>
            <a:ext cx="3188330" cy="1627900"/>
          </a:xfrm>
          <a:prstGeom prst="rect">
            <a:avLst/>
          </a:prstGeom>
          <a:solidFill>
            <a:schemeClr val="accent1"/>
          </a:solidFill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400" b="1" dirty="0">
              <a:solidFill>
                <a:schemeClr val="bg1">
                  <a:lumMod val="95000"/>
                </a:schemeClr>
              </a:solidFill>
              <a:latin typeface="+mj-lt"/>
              <a:ea typeface="Roboto Light" panose="02000000000000000000" pitchFamily="2" charset="0"/>
              <a:cs typeface="Open Sans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048339" y="2982759"/>
            <a:ext cx="2352613" cy="464059"/>
          </a:xfrm>
          <a:prstGeom prst="rect">
            <a:avLst/>
          </a:prstGeom>
        </p:spPr>
        <p:txBody>
          <a:bodyPr wrap="square" tIns="72000"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sr-Latn-RS" sz="4000" b="1" u="sng" dirty="0" smtClean="0">
                <a:solidFill>
                  <a:schemeClr val="bg1"/>
                </a:solidFill>
                <a:latin typeface="+mj-lt"/>
              </a:rPr>
              <a:t>K1</a:t>
            </a: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en-US" sz="4000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>
            <a:off x="3893142" y="2988552"/>
            <a:ext cx="3188330" cy="1627900"/>
          </a:xfrm>
          <a:prstGeom prst="rect">
            <a:avLst/>
          </a:prstGeom>
          <a:solidFill>
            <a:schemeClr val="accent2"/>
          </a:solidFill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400" b="1" dirty="0">
              <a:solidFill>
                <a:schemeClr val="bg1">
                  <a:lumMod val="95000"/>
                </a:schemeClr>
              </a:solidFill>
              <a:latin typeface="+mj-lt"/>
              <a:ea typeface="Roboto Light" panose="02000000000000000000" pitchFamily="2" charset="0"/>
              <a:cs typeface="Open Sans" pitchFamily="34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311001" y="2982759"/>
            <a:ext cx="2352613" cy="464059"/>
          </a:xfrm>
          <a:prstGeom prst="rect">
            <a:avLst/>
          </a:prstGeom>
        </p:spPr>
        <p:txBody>
          <a:bodyPr wrap="square" tIns="72000"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sr-Latn-RS" sz="4000" b="1" u="sng" dirty="0" smtClean="0">
                <a:solidFill>
                  <a:schemeClr val="bg1"/>
                </a:solidFill>
                <a:latin typeface="+mj-lt"/>
              </a:rPr>
              <a:t>K2</a:t>
            </a:r>
            <a:endParaRPr lang="en-US" sz="4000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4" name="Content Placeholder 2"/>
          <p:cNvSpPr txBox="1">
            <a:spLocks/>
          </p:cNvSpPr>
          <p:nvPr/>
        </p:nvSpPr>
        <p:spPr>
          <a:xfrm>
            <a:off x="7163372" y="2988552"/>
            <a:ext cx="3188330" cy="1627900"/>
          </a:xfrm>
          <a:prstGeom prst="rect">
            <a:avLst/>
          </a:prstGeom>
          <a:solidFill>
            <a:schemeClr val="accent3"/>
          </a:solidFill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400" b="1" dirty="0">
              <a:solidFill>
                <a:schemeClr val="bg1">
                  <a:lumMod val="95000"/>
                </a:schemeClr>
              </a:solidFill>
              <a:latin typeface="+mj-lt"/>
              <a:ea typeface="Roboto Light" panose="02000000000000000000" pitchFamily="2" charset="0"/>
              <a:cs typeface="Open Sans" pitchFamily="34" charset="0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7581231" y="2982759"/>
            <a:ext cx="2352613" cy="464059"/>
          </a:xfrm>
          <a:prstGeom prst="rect">
            <a:avLst/>
          </a:prstGeom>
        </p:spPr>
        <p:txBody>
          <a:bodyPr wrap="square" tIns="72000"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sr-Latn-RS" sz="4000" b="1" u="sng" dirty="0" smtClean="0">
                <a:solidFill>
                  <a:schemeClr val="bg1"/>
                </a:solidFill>
                <a:latin typeface="+mj-lt"/>
              </a:rPr>
              <a:t>K3</a:t>
            </a:r>
            <a:endParaRPr lang="en-US" sz="4000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630479" y="2466523"/>
            <a:ext cx="10652844" cy="52202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sr-Latn-RS" sz="2800" b="1" dirty="0" smtClean="0">
                <a:latin typeface="+mj-lt"/>
              </a:rPr>
              <a:t>Komponente poreske osnovice</a:t>
            </a:r>
            <a:endParaRPr lang="en-US" sz="2800" b="1" dirty="0"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10464" y="3605831"/>
            <a:ext cx="3028361" cy="464059"/>
          </a:xfrm>
          <a:prstGeom prst="rect">
            <a:avLst/>
          </a:prstGeom>
        </p:spPr>
        <p:txBody>
          <a:bodyPr wrap="square" tIns="72000"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sr-Latn-RS" sz="2000" b="1" dirty="0" smtClean="0">
                <a:solidFill>
                  <a:schemeClr val="bg1"/>
                </a:solidFill>
                <a:latin typeface="+mj-lt"/>
              </a:rPr>
              <a:t>Varijabilna komponenta u odnosu na prihod paušalca</a:t>
            </a: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915069" y="3504788"/>
            <a:ext cx="3028361" cy="464059"/>
          </a:xfrm>
          <a:prstGeom prst="rect">
            <a:avLst/>
          </a:prstGeom>
        </p:spPr>
        <p:txBody>
          <a:bodyPr wrap="square" tIns="72000"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sr-Latn-RS" sz="2000" b="1" dirty="0" smtClean="0">
                <a:solidFill>
                  <a:schemeClr val="bg1"/>
                </a:solidFill>
                <a:latin typeface="+mj-lt"/>
              </a:rPr>
              <a:t>Prosečna godišnja bruto zarada </a:t>
            </a:r>
            <a:r>
              <a:rPr lang="sr-Latn-RS" sz="2400" b="1" u="sng" dirty="0" smtClean="0">
                <a:solidFill>
                  <a:schemeClr val="bg1"/>
                </a:solidFill>
                <a:latin typeface="+mj-lt"/>
              </a:rPr>
              <a:t>za delatnost</a:t>
            </a:r>
            <a:r>
              <a:rPr lang="sr-Latn-RS" sz="2000" b="1" dirty="0" smtClean="0">
                <a:solidFill>
                  <a:schemeClr val="bg1"/>
                </a:solidFill>
                <a:latin typeface="+mj-lt"/>
              </a:rPr>
              <a:t> u lokalu</a:t>
            </a: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43356" y="3617255"/>
            <a:ext cx="3028361" cy="464059"/>
          </a:xfrm>
          <a:prstGeom prst="rect">
            <a:avLst/>
          </a:prstGeom>
        </p:spPr>
        <p:txBody>
          <a:bodyPr wrap="square" tIns="72000"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sr-Latn-RS" sz="2000" b="1" dirty="0">
                <a:solidFill>
                  <a:schemeClr val="bg1"/>
                </a:solidFill>
              </a:rPr>
              <a:t>Prosečna godišnja bruto zaradu </a:t>
            </a:r>
            <a:r>
              <a:rPr lang="sr-Latn-RS" sz="2000" b="1" dirty="0" smtClean="0">
                <a:solidFill>
                  <a:schemeClr val="bg1"/>
                </a:solidFill>
              </a:rPr>
              <a:t>u </a:t>
            </a:r>
            <a:r>
              <a:rPr lang="sr-Latn-RS" sz="2000" b="1" dirty="0">
                <a:solidFill>
                  <a:schemeClr val="bg1"/>
                </a:solidFill>
              </a:rPr>
              <a:t>lokalu</a:t>
            </a: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32848" y="4616452"/>
            <a:ext cx="931621" cy="7556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800" b="1" dirty="0" smtClean="0"/>
              <a:t>18%</a:t>
            </a:r>
            <a:endParaRPr lang="en-US" sz="2800" b="1" dirty="0"/>
          </a:p>
        </p:txBody>
      </p:sp>
      <p:sp>
        <p:nvSpPr>
          <p:cNvPr id="27" name="Rectangle 26"/>
          <p:cNvSpPr/>
          <p:nvPr/>
        </p:nvSpPr>
        <p:spPr>
          <a:xfrm>
            <a:off x="4963439" y="4616452"/>
            <a:ext cx="931621" cy="7556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800" b="1" dirty="0" smtClean="0"/>
              <a:t>6%</a:t>
            </a:r>
            <a:endParaRPr lang="en-US" sz="2800" b="1" dirty="0"/>
          </a:p>
        </p:txBody>
      </p:sp>
      <p:sp>
        <p:nvSpPr>
          <p:cNvPr id="28" name="Rectangle 27"/>
          <p:cNvSpPr/>
          <p:nvPr/>
        </p:nvSpPr>
        <p:spPr>
          <a:xfrm>
            <a:off x="8364778" y="4616452"/>
            <a:ext cx="931621" cy="7556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800" b="1" dirty="0" smtClean="0"/>
              <a:t>18%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14780" y="4763444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/>
              <a:t>KK1</a:t>
            </a:r>
            <a:endParaRPr lang="en-US" sz="24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4197050" y="4763444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/>
              <a:t>KK2</a:t>
            </a:r>
            <a:endParaRPr lang="en-US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7618195" y="4763444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/>
              <a:t>KK3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3893142" y="2982759"/>
            <a:ext cx="6458560" cy="2468387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9" name="Rectangle 38"/>
          <p:cNvSpPr/>
          <p:nvPr/>
        </p:nvSpPr>
        <p:spPr>
          <a:xfrm>
            <a:off x="10351702" y="4976169"/>
            <a:ext cx="931621" cy="47497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800" b="1" dirty="0" smtClean="0"/>
              <a:t>6%</a:t>
            </a:r>
            <a:endParaRPr lang="en-US" sz="28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11242111" y="4976169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/>
              <a:t>SDK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732256" y="1405717"/>
                <a:ext cx="6085256" cy="7010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R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𝑲𝑲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𝑲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𝑺𝑫𝑲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∗(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𝑲𝑲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𝑲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𝑲𝑲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𝑲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sr-Latn-RS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sr-Latn-RS" sz="2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sr-Latn-RS" sz="2400" b="1" dirty="0" smtClean="0"/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2256" y="1405717"/>
                <a:ext cx="6085256" cy="70108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274904" y="1573128"/>
            <a:ext cx="3492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/>
              <a:t>NOVA PORESKA OSNOVICA =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22670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FORMULA ZA IZRAČUNAVANJE NOVE PORESKE OSNOVE</a:t>
            </a:r>
            <a:endParaRPr lang="id-ID" dirty="0"/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442911" y="1627734"/>
            <a:ext cx="3188330" cy="1627900"/>
          </a:xfrm>
          <a:prstGeom prst="rect">
            <a:avLst/>
          </a:prstGeom>
          <a:solidFill>
            <a:schemeClr val="accent1"/>
          </a:solidFill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400" b="1" dirty="0">
              <a:solidFill>
                <a:schemeClr val="bg1">
                  <a:lumMod val="95000"/>
                </a:schemeClr>
              </a:solidFill>
              <a:latin typeface="+mj-lt"/>
              <a:ea typeface="Roboto Light" panose="02000000000000000000" pitchFamily="2" charset="0"/>
              <a:cs typeface="Open Sans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60770" y="1621941"/>
            <a:ext cx="2352613" cy="464059"/>
          </a:xfrm>
          <a:prstGeom prst="rect">
            <a:avLst/>
          </a:prstGeom>
        </p:spPr>
        <p:txBody>
          <a:bodyPr wrap="square" tIns="72000"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sr-Latn-RS" sz="4000" b="1" u="sng" dirty="0" smtClean="0">
                <a:solidFill>
                  <a:schemeClr val="bg1"/>
                </a:solidFill>
                <a:latin typeface="+mj-lt"/>
              </a:rPr>
              <a:t>K1</a:t>
            </a: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en-US" sz="4000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977751" y="2621138"/>
            <a:ext cx="2352613" cy="464059"/>
          </a:xfrm>
          <a:prstGeom prst="rect">
            <a:avLst/>
          </a:prstGeom>
        </p:spPr>
        <p:txBody>
          <a:bodyPr wrap="square" tIns="72000"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sr-Latn-RS" sz="4000" b="1" u="sng" dirty="0" smtClean="0">
                <a:solidFill>
                  <a:schemeClr val="bg1"/>
                </a:solidFill>
                <a:latin typeface="+mj-lt"/>
              </a:rPr>
              <a:t>K2</a:t>
            </a:r>
            <a:endParaRPr lang="en-US" sz="4000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8247981" y="2621138"/>
            <a:ext cx="2352613" cy="464059"/>
          </a:xfrm>
          <a:prstGeom prst="rect">
            <a:avLst/>
          </a:prstGeom>
        </p:spPr>
        <p:txBody>
          <a:bodyPr wrap="square" tIns="72000"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sr-Latn-RS" sz="4000" b="1" u="sng" dirty="0" smtClean="0">
                <a:solidFill>
                  <a:schemeClr val="bg1"/>
                </a:solidFill>
                <a:latin typeface="+mj-lt"/>
              </a:rPr>
              <a:t>K3</a:t>
            </a:r>
            <a:endParaRPr lang="en-US" sz="4000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22895" y="2245013"/>
            <a:ext cx="3028361" cy="464059"/>
          </a:xfrm>
          <a:prstGeom prst="rect">
            <a:avLst/>
          </a:prstGeom>
        </p:spPr>
        <p:txBody>
          <a:bodyPr wrap="square" tIns="72000"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sr-Latn-RS" sz="2000" b="1" dirty="0" smtClean="0">
                <a:solidFill>
                  <a:schemeClr val="bg1"/>
                </a:solidFill>
                <a:latin typeface="+mj-lt"/>
              </a:rPr>
              <a:t>Varijabilna komponenta u odnosu na prihod paušalca</a:t>
            </a: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81819" y="3143167"/>
            <a:ext cx="3028361" cy="464059"/>
          </a:xfrm>
          <a:prstGeom prst="rect">
            <a:avLst/>
          </a:prstGeom>
        </p:spPr>
        <p:txBody>
          <a:bodyPr wrap="square" tIns="72000"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sr-Latn-RS" sz="2000" b="1" dirty="0" smtClean="0">
                <a:solidFill>
                  <a:schemeClr val="bg1"/>
                </a:solidFill>
                <a:latin typeface="+mj-lt"/>
              </a:rPr>
              <a:t>Prosečna godišnja bruto zarada </a:t>
            </a:r>
            <a:r>
              <a:rPr lang="sr-Latn-RS" sz="2400" b="1" u="sng" dirty="0" smtClean="0">
                <a:solidFill>
                  <a:schemeClr val="bg1"/>
                </a:solidFill>
                <a:latin typeface="+mj-lt"/>
              </a:rPr>
              <a:t>za delatnost</a:t>
            </a:r>
            <a:r>
              <a:rPr lang="sr-Latn-RS" sz="2000" b="1" dirty="0" smtClean="0">
                <a:solidFill>
                  <a:schemeClr val="bg1"/>
                </a:solidFill>
                <a:latin typeface="+mj-lt"/>
              </a:rPr>
              <a:t> u lokalu</a:t>
            </a: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910106" y="3255634"/>
            <a:ext cx="3028361" cy="464059"/>
          </a:xfrm>
          <a:prstGeom prst="rect">
            <a:avLst/>
          </a:prstGeom>
        </p:spPr>
        <p:txBody>
          <a:bodyPr wrap="square" tIns="72000"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sr-Latn-RS" sz="2000" b="1" dirty="0">
                <a:solidFill>
                  <a:schemeClr val="bg1"/>
                </a:solidFill>
              </a:rPr>
              <a:t>Prosečna godišnja bruto zaradu </a:t>
            </a:r>
            <a:r>
              <a:rPr lang="sr-Latn-RS" sz="2000" b="1" dirty="0" smtClean="0">
                <a:solidFill>
                  <a:schemeClr val="bg1"/>
                </a:solidFill>
              </a:rPr>
              <a:t>u </a:t>
            </a:r>
            <a:r>
              <a:rPr lang="sr-Latn-RS" sz="2000" b="1" dirty="0">
                <a:solidFill>
                  <a:schemeClr val="bg1"/>
                </a:solidFill>
              </a:rPr>
              <a:t>lokalu</a:t>
            </a: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42910" y="3255634"/>
            <a:ext cx="931621" cy="7556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800" b="1" dirty="0" smtClean="0"/>
              <a:t>18%</a:t>
            </a:r>
            <a:endParaRPr lang="en-US" sz="2800" b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163831"/>
              </p:ext>
            </p:extLst>
          </p:nvPr>
        </p:nvGraphicFramePr>
        <p:xfrm>
          <a:off x="5791200" y="1621941"/>
          <a:ext cx="5957888" cy="303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Worksheet" r:id="rId3" imgW="3476700" imgH="1771567" progId="Excel.Sheet.12">
                  <p:embed/>
                </p:oleObj>
              </mc:Choice>
              <mc:Fallback>
                <p:oleObj name="Worksheet" r:id="rId3" imgW="3476700" imgH="177156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91200" y="1621941"/>
                        <a:ext cx="5957888" cy="3036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394603" y="3487663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/>
              <a:t>KK1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4515338" y="5263554"/>
                <a:ext cx="6085256" cy="7010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R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𝑲𝑲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𝑲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𝑺𝑫𝑲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∗(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𝑲𝑲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𝑲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𝑲𝑲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𝑲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sr-Latn-RS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sr-Latn-RS" sz="2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sr-Latn-RS" sz="2400" b="1" dirty="0" smtClean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5338" y="5263554"/>
                <a:ext cx="6085256" cy="70108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1057986" y="5430965"/>
            <a:ext cx="3492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/>
              <a:t>NOVA PORESKA OSNOVICA =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5199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FORMULA ZA IZRAČUNAVANJE NOVE PORESKE OSNOVE</a:t>
            </a:r>
            <a:endParaRPr lang="id-ID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1272372" y="1621941"/>
            <a:ext cx="2352613" cy="464059"/>
          </a:xfrm>
          <a:prstGeom prst="rect">
            <a:avLst/>
          </a:prstGeom>
        </p:spPr>
        <p:txBody>
          <a:bodyPr wrap="square" tIns="72000"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sr-Latn-RS" sz="4000" b="1" u="sng" dirty="0" smtClean="0">
                <a:solidFill>
                  <a:schemeClr val="bg1"/>
                </a:solidFill>
                <a:latin typeface="+mj-lt"/>
              </a:rPr>
              <a:t>K1</a:t>
            </a: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en-US" sz="4000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977751" y="2621138"/>
            <a:ext cx="2352613" cy="464059"/>
          </a:xfrm>
          <a:prstGeom prst="rect">
            <a:avLst/>
          </a:prstGeom>
        </p:spPr>
        <p:txBody>
          <a:bodyPr wrap="square" tIns="72000"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sr-Latn-RS" sz="4000" b="1" u="sng" dirty="0" smtClean="0">
                <a:solidFill>
                  <a:schemeClr val="bg1"/>
                </a:solidFill>
                <a:latin typeface="+mj-lt"/>
              </a:rPr>
              <a:t>K2</a:t>
            </a:r>
            <a:endParaRPr lang="en-US" sz="4000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8247981" y="2621138"/>
            <a:ext cx="2352613" cy="464059"/>
          </a:xfrm>
          <a:prstGeom prst="rect">
            <a:avLst/>
          </a:prstGeom>
        </p:spPr>
        <p:txBody>
          <a:bodyPr wrap="square" tIns="72000"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sr-Latn-RS" sz="4000" b="1" u="sng" dirty="0" smtClean="0">
                <a:solidFill>
                  <a:schemeClr val="bg1"/>
                </a:solidFill>
                <a:latin typeface="+mj-lt"/>
              </a:rPr>
              <a:t>K3</a:t>
            </a:r>
            <a:endParaRPr lang="en-US" sz="4000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34497" y="2245013"/>
            <a:ext cx="3028361" cy="464059"/>
          </a:xfrm>
          <a:prstGeom prst="rect">
            <a:avLst/>
          </a:prstGeom>
        </p:spPr>
        <p:txBody>
          <a:bodyPr wrap="square" tIns="72000"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sr-Latn-RS" sz="2000" b="1" dirty="0" smtClean="0">
                <a:solidFill>
                  <a:schemeClr val="bg1"/>
                </a:solidFill>
                <a:latin typeface="+mj-lt"/>
              </a:rPr>
              <a:t>Varijabilna komponenta u odnosu na prihod paušalca</a:t>
            </a: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81819" y="3143167"/>
            <a:ext cx="3028361" cy="464059"/>
          </a:xfrm>
          <a:prstGeom prst="rect">
            <a:avLst/>
          </a:prstGeom>
        </p:spPr>
        <p:txBody>
          <a:bodyPr wrap="square" tIns="72000"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sr-Latn-RS" sz="2000" b="1" dirty="0" smtClean="0">
                <a:solidFill>
                  <a:schemeClr val="bg1"/>
                </a:solidFill>
                <a:latin typeface="+mj-lt"/>
              </a:rPr>
              <a:t>Prosečna godišnja bruto zarada </a:t>
            </a:r>
            <a:r>
              <a:rPr lang="sr-Latn-RS" sz="2400" b="1" u="sng" dirty="0" smtClean="0">
                <a:solidFill>
                  <a:schemeClr val="bg1"/>
                </a:solidFill>
                <a:latin typeface="+mj-lt"/>
              </a:rPr>
              <a:t>za delatnost</a:t>
            </a:r>
            <a:r>
              <a:rPr lang="sr-Latn-RS" sz="2000" b="1" dirty="0" smtClean="0">
                <a:solidFill>
                  <a:schemeClr val="bg1"/>
                </a:solidFill>
                <a:latin typeface="+mj-lt"/>
              </a:rPr>
              <a:t> u lokalu</a:t>
            </a: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397249" y="2778115"/>
            <a:ext cx="3028361" cy="464059"/>
          </a:xfrm>
          <a:prstGeom prst="rect">
            <a:avLst/>
          </a:prstGeom>
        </p:spPr>
        <p:txBody>
          <a:bodyPr wrap="square" tIns="72000"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sr-Latn-RS" sz="2000" b="1" dirty="0" smtClean="0"/>
              <a:t>50%</a:t>
            </a: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sr-Latn-RS" sz="2000" b="1" dirty="0" smtClean="0"/>
              <a:t>100%</a:t>
            </a: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sr-Latn-RS" sz="2000" b="1" dirty="0" smtClean="0"/>
              <a:t>150%</a:t>
            </a:r>
            <a:endParaRPr lang="sr-Latn-RS" sz="2000" b="1" dirty="0"/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75872" y="1592263"/>
            <a:ext cx="3188330" cy="1627900"/>
          </a:xfrm>
          <a:prstGeom prst="rect">
            <a:avLst/>
          </a:prstGeom>
          <a:solidFill>
            <a:schemeClr val="accent2"/>
          </a:solidFill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400" b="1" dirty="0">
              <a:solidFill>
                <a:schemeClr val="bg1">
                  <a:lumMod val="95000"/>
                </a:schemeClr>
              </a:solidFill>
              <a:latin typeface="+mj-lt"/>
              <a:ea typeface="Roboto Light" panose="02000000000000000000" pitchFamily="2" charset="0"/>
              <a:cs typeface="Open Sans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93731" y="1586470"/>
            <a:ext cx="2352613" cy="464059"/>
          </a:xfrm>
          <a:prstGeom prst="rect">
            <a:avLst/>
          </a:prstGeom>
        </p:spPr>
        <p:txBody>
          <a:bodyPr wrap="square" tIns="72000"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sr-Latn-RS" sz="4000" b="1" u="sng" dirty="0" smtClean="0">
                <a:solidFill>
                  <a:schemeClr val="bg1"/>
                </a:solidFill>
                <a:latin typeface="+mj-lt"/>
              </a:rPr>
              <a:t>K2</a:t>
            </a:r>
            <a:endParaRPr lang="en-US" sz="4000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7799" y="2108499"/>
            <a:ext cx="3028361" cy="464059"/>
          </a:xfrm>
          <a:prstGeom prst="rect">
            <a:avLst/>
          </a:prstGeom>
        </p:spPr>
        <p:txBody>
          <a:bodyPr wrap="square" tIns="72000"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sr-Latn-RS" sz="2000" b="1" dirty="0" smtClean="0">
                <a:solidFill>
                  <a:schemeClr val="bg1"/>
                </a:solidFill>
                <a:latin typeface="+mj-lt"/>
              </a:rPr>
              <a:t>Prosečna godišnja bruto zarada </a:t>
            </a:r>
            <a:r>
              <a:rPr lang="sr-Latn-RS" sz="2400" b="1" u="sng" dirty="0" smtClean="0">
                <a:solidFill>
                  <a:schemeClr val="bg1"/>
                </a:solidFill>
                <a:latin typeface="+mj-lt"/>
              </a:rPr>
              <a:t>za delatnost</a:t>
            </a:r>
            <a:r>
              <a:rPr lang="sr-Latn-RS" sz="2000" b="1" dirty="0" smtClean="0">
                <a:solidFill>
                  <a:schemeClr val="bg1"/>
                </a:solidFill>
                <a:latin typeface="+mj-lt"/>
              </a:rPr>
              <a:t> u lokalu</a:t>
            </a: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57411" y="3220163"/>
            <a:ext cx="931621" cy="7556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800" b="1" dirty="0" smtClean="0"/>
              <a:t>6%</a:t>
            </a:r>
            <a:endParaRPr lang="en-US" sz="2800" b="1" dirty="0"/>
          </a:p>
        </p:txBody>
      </p:sp>
      <p:sp>
        <p:nvSpPr>
          <p:cNvPr id="28" name="Content Placeholder 2"/>
          <p:cNvSpPr txBox="1">
            <a:spLocks/>
          </p:cNvSpPr>
          <p:nvPr/>
        </p:nvSpPr>
        <p:spPr>
          <a:xfrm>
            <a:off x="4129725" y="1477250"/>
            <a:ext cx="3188330" cy="1627900"/>
          </a:xfrm>
          <a:prstGeom prst="rect">
            <a:avLst/>
          </a:prstGeom>
          <a:solidFill>
            <a:schemeClr val="accent3"/>
          </a:solidFill>
        </p:spPr>
        <p:txBody>
          <a:bodyPr vert="horz" lIns="121920" tIns="60960" rIns="121920" bIns="6096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2400" b="1" dirty="0">
              <a:solidFill>
                <a:schemeClr val="bg1">
                  <a:lumMod val="95000"/>
                </a:schemeClr>
              </a:solidFill>
              <a:latin typeface="+mj-lt"/>
              <a:ea typeface="Roboto Light" panose="02000000000000000000" pitchFamily="2" charset="0"/>
              <a:cs typeface="Open Sans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47584" y="1471457"/>
            <a:ext cx="2352613" cy="464059"/>
          </a:xfrm>
          <a:prstGeom prst="rect">
            <a:avLst/>
          </a:prstGeom>
        </p:spPr>
        <p:txBody>
          <a:bodyPr wrap="square" tIns="72000"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sr-Latn-RS" sz="4000" b="1" u="sng" dirty="0" smtClean="0">
                <a:solidFill>
                  <a:schemeClr val="bg1"/>
                </a:solidFill>
                <a:latin typeface="+mj-lt"/>
              </a:rPr>
              <a:t>K3</a:t>
            </a:r>
            <a:endParaRPr lang="en-US" sz="4000" b="1" u="sng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4209709" y="2105953"/>
            <a:ext cx="3028361" cy="464059"/>
          </a:xfrm>
          <a:prstGeom prst="rect">
            <a:avLst/>
          </a:prstGeom>
        </p:spPr>
        <p:txBody>
          <a:bodyPr wrap="square" tIns="72000">
            <a:noAutofit/>
          </a:bodyPr>
          <a:lstStyle/>
          <a:p>
            <a:pPr algn="ctr">
              <a:lnSpc>
                <a:spcPct val="90000"/>
              </a:lnSpc>
              <a:spcBef>
                <a:spcPts val="1200"/>
              </a:spcBef>
            </a:pPr>
            <a:r>
              <a:rPr lang="sr-Latn-RS" sz="2000" b="1" dirty="0">
                <a:solidFill>
                  <a:schemeClr val="bg1"/>
                </a:solidFill>
              </a:rPr>
              <a:t>Prosečna godišnja bruto zaradu </a:t>
            </a:r>
            <a:r>
              <a:rPr lang="sr-Latn-RS" sz="2000" b="1" dirty="0" smtClean="0">
                <a:solidFill>
                  <a:schemeClr val="bg1"/>
                </a:solidFill>
              </a:rPr>
              <a:t>u </a:t>
            </a:r>
            <a:r>
              <a:rPr lang="sr-Latn-RS" sz="2000" b="1" dirty="0">
                <a:solidFill>
                  <a:schemeClr val="bg1"/>
                </a:solidFill>
              </a:rPr>
              <a:t>lokalu</a:t>
            </a:r>
          </a:p>
          <a:p>
            <a:pPr algn="ctr">
              <a:lnSpc>
                <a:spcPct val="90000"/>
              </a:lnSpc>
              <a:spcBef>
                <a:spcPts val="1200"/>
              </a:spcBef>
            </a:pPr>
            <a:endParaRPr lang="en-US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331131" y="3105150"/>
            <a:ext cx="931621" cy="7556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800" b="1" dirty="0" smtClean="0"/>
              <a:t>18%</a:t>
            </a:r>
            <a:endParaRPr lang="en-US" sz="28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584548" y="3252142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/>
              <a:t>KK3</a:t>
            </a:r>
            <a:endParaRPr lang="en-US" sz="2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1450961" y="3376393"/>
            <a:ext cx="761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/>
              <a:t>KK</a:t>
            </a:r>
            <a:r>
              <a:rPr lang="en-US" sz="2400" b="1" dirty="0" smtClean="0"/>
              <a:t>2</a:t>
            </a:r>
            <a:endParaRPr lang="en-US" sz="2400" b="1" dirty="0"/>
          </a:p>
        </p:txBody>
      </p:sp>
      <p:sp>
        <p:nvSpPr>
          <p:cNvPr id="34" name="Rectangle 33"/>
          <p:cNvSpPr/>
          <p:nvPr/>
        </p:nvSpPr>
        <p:spPr>
          <a:xfrm>
            <a:off x="9262265" y="2146161"/>
            <a:ext cx="931621" cy="474977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800" b="1" dirty="0" smtClean="0"/>
              <a:t>6%</a:t>
            </a:r>
            <a:endParaRPr lang="en-US" sz="28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10152674" y="2146161"/>
            <a:ext cx="785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/>
              <a:t>SDK</a:t>
            </a:r>
            <a:endParaRPr lang="en-US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4368507" y="5027036"/>
                <a:ext cx="6085256" cy="70108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R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𝑲𝑲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𝑲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𝑺𝑫𝑲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∗(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𝑲𝑲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𝑲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𝑲𝑲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𝑲</m:t>
                          </m:r>
                          <m:r>
                            <a:rPr lang="sr-Latn-RS" sz="2400" b="1" i="1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sr-Latn-RS" sz="24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sr-Latn-RS" sz="2400" b="1" i="1" smtClean="0"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sr-Latn-RS" sz="2400" b="1" dirty="0" smtClean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8507" y="5027036"/>
                <a:ext cx="6085256" cy="70108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911155" y="5194447"/>
            <a:ext cx="3492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b="1" dirty="0" smtClean="0"/>
              <a:t>NOVA PORESKA OSNOVICA =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2585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/>
          <p:cNvSpPr/>
          <p:nvPr/>
        </p:nvSpPr>
        <p:spPr>
          <a:xfrm>
            <a:off x="259845" y="4993846"/>
            <a:ext cx="13332443" cy="2094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KAKO IZGLEDA POREZ PAUŠALACA PRE I POSLE</a:t>
            </a:r>
            <a:endParaRPr lang="id-ID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5023121" y="1418858"/>
            <a:ext cx="204395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319107" y="5301925"/>
            <a:ext cx="11601503" cy="1549267"/>
            <a:chOff x="1563014" y="4148467"/>
            <a:chExt cx="8417657" cy="1124096"/>
          </a:xfrm>
        </p:grpSpPr>
        <p:sp>
          <p:nvSpPr>
            <p:cNvPr id="6" name="Freeform 26"/>
            <p:cNvSpPr>
              <a:spLocks noEditPoints="1"/>
            </p:cNvSpPr>
            <p:nvPr/>
          </p:nvSpPr>
          <p:spPr bwMode="auto">
            <a:xfrm flipH="1">
              <a:off x="1563014" y="4148467"/>
              <a:ext cx="953853" cy="1116584"/>
            </a:xfrm>
            <a:custGeom>
              <a:avLst/>
              <a:gdLst>
                <a:gd name="T0" fmla="*/ 565 w 631"/>
                <a:gd name="T1" fmla="*/ 585 h 741"/>
                <a:gd name="T2" fmla="*/ 545 w 631"/>
                <a:gd name="T3" fmla="*/ 531 h 741"/>
                <a:gd name="T4" fmla="*/ 567 w 631"/>
                <a:gd name="T5" fmla="*/ 470 h 741"/>
                <a:gd name="T6" fmla="*/ 568 w 631"/>
                <a:gd name="T7" fmla="*/ 407 h 741"/>
                <a:gd name="T8" fmla="*/ 568 w 631"/>
                <a:gd name="T9" fmla="*/ 345 h 741"/>
                <a:gd name="T10" fmla="*/ 535 w 631"/>
                <a:gd name="T11" fmla="*/ 208 h 741"/>
                <a:gd name="T12" fmla="*/ 476 w 631"/>
                <a:gd name="T13" fmla="*/ 107 h 741"/>
                <a:gd name="T14" fmla="*/ 270 w 631"/>
                <a:gd name="T15" fmla="*/ 60 h 741"/>
                <a:gd name="T16" fmla="*/ 146 w 631"/>
                <a:gd name="T17" fmla="*/ 128 h 741"/>
                <a:gd name="T18" fmla="*/ 102 w 631"/>
                <a:gd name="T19" fmla="*/ 207 h 741"/>
                <a:gd name="T20" fmla="*/ 63 w 631"/>
                <a:gd name="T21" fmla="*/ 310 h 741"/>
                <a:gd name="T22" fmla="*/ 64 w 631"/>
                <a:gd name="T23" fmla="*/ 390 h 741"/>
                <a:gd name="T24" fmla="*/ 69 w 631"/>
                <a:gd name="T25" fmla="*/ 482 h 741"/>
                <a:gd name="T26" fmla="*/ 83 w 631"/>
                <a:gd name="T27" fmla="*/ 539 h 741"/>
                <a:gd name="T28" fmla="*/ 67 w 631"/>
                <a:gd name="T29" fmla="*/ 585 h 741"/>
                <a:gd name="T30" fmla="*/ 2 w 631"/>
                <a:gd name="T31" fmla="*/ 678 h 741"/>
                <a:gd name="T32" fmla="*/ 23 w 631"/>
                <a:gd name="T33" fmla="*/ 741 h 741"/>
                <a:gd name="T34" fmla="*/ 609 w 631"/>
                <a:gd name="T35" fmla="*/ 741 h 741"/>
                <a:gd name="T36" fmla="*/ 630 w 631"/>
                <a:gd name="T37" fmla="*/ 678 h 741"/>
                <a:gd name="T38" fmla="*/ 565 w 631"/>
                <a:gd name="T39" fmla="*/ 585 h 741"/>
                <a:gd name="T40" fmla="*/ 454 w 631"/>
                <a:gd name="T41" fmla="*/ 282 h 741"/>
                <a:gd name="T42" fmla="*/ 452 w 631"/>
                <a:gd name="T43" fmla="*/ 281 h 741"/>
                <a:gd name="T44" fmla="*/ 482 w 631"/>
                <a:gd name="T45" fmla="*/ 305 h 741"/>
                <a:gd name="T46" fmla="*/ 470 w 631"/>
                <a:gd name="T47" fmla="*/ 374 h 741"/>
                <a:gd name="T48" fmla="*/ 460 w 631"/>
                <a:gd name="T49" fmla="*/ 373 h 741"/>
                <a:gd name="T50" fmla="*/ 454 w 631"/>
                <a:gd name="T51" fmla="*/ 282 h 741"/>
                <a:gd name="T52" fmla="*/ 150 w 631"/>
                <a:gd name="T53" fmla="*/ 302 h 741"/>
                <a:gd name="T54" fmla="*/ 184 w 631"/>
                <a:gd name="T55" fmla="*/ 292 h 741"/>
                <a:gd name="T56" fmla="*/ 194 w 631"/>
                <a:gd name="T57" fmla="*/ 284 h 741"/>
                <a:gd name="T58" fmla="*/ 211 w 631"/>
                <a:gd name="T59" fmla="*/ 198 h 741"/>
                <a:gd name="T60" fmla="*/ 213 w 631"/>
                <a:gd name="T61" fmla="*/ 195 h 741"/>
                <a:gd name="T62" fmla="*/ 316 w 631"/>
                <a:gd name="T63" fmla="*/ 252 h 741"/>
                <a:gd name="T64" fmla="*/ 329 w 631"/>
                <a:gd name="T65" fmla="*/ 253 h 741"/>
                <a:gd name="T66" fmla="*/ 394 w 631"/>
                <a:gd name="T67" fmla="*/ 315 h 741"/>
                <a:gd name="T68" fmla="*/ 410 w 631"/>
                <a:gd name="T69" fmla="*/ 360 h 741"/>
                <a:gd name="T70" fmla="*/ 435 w 631"/>
                <a:gd name="T71" fmla="*/ 412 h 741"/>
                <a:gd name="T72" fmla="*/ 316 w 631"/>
                <a:gd name="T73" fmla="*/ 493 h 741"/>
                <a:gd name="T74" fmla="*/ 316 w 631"/>
                <a:gd name="T75" fmla="*/ 493 h 741"/>
                <a:gd name="T76" fmla="*/ 188 w 631"/>
                <a:gd name="T77" fmla="*/ 394 h 741"/>
                <a:gd name="T78" fmla="*/ 150 w 631"/>
                <a:gd name="T79" fmla="*/ 302 h 741"/>
                <a:gd name="T80" fmla="*/ 114 w 631"/>
                <a:gd name="T81" fmla="*/ 589 h 741"/>
                <a:gd name="T82" fmla="*/ 200 w 631"/>
                <a:gd name="T83" fmla="*/ 563 h 741"/>
                <a:gd name="T84" fmla="*/ 240 w 631"/>
                <a:gd name="T85" fmla="*/ 493 h 741"/>
                <a:gd name="T86" fmla="*/ 316 w 631"/>
                <a:gd name="T87" fmla="*/ 515 h 741"/>
                <a:gd name="T88" fmla="*/ 316 w 631"/>
                <a:gd name="T89" fmla="*/ 515 h 741"/>
                <a:gd name="T90" fmla="*/ 391 w 631"/>
                <a:gd name="T91" fmla="*/ 493 h 741"/>
                <a:gd name="T92" fmla="*/ 431 w 631"/>
                <a:gd name="T93" fmla="*/ 563 h 741"/>
                <a:gd name="T94" fmla="*/ 519 w 631"/>
                <a:gd name="T95" fmla="*/ 590 h 741"/>
                <a:gd name="T96" fmla="*/ 316 w 631"/>
                <a:gd name="T97" fmla="*/ 661 h 741"/>
                <a:gd name="T98" fmla="*/ 114 w 631"/>
                <a:gd name="T99" fmla="*/ 589 h 741"/>
                <a:gd name="T100" fmla="*/ 318 w 631"/>
                <a:gd name="T101" fmla="*/ 722 h 741"/>
                <a:gd name="T102" fmla="*/ 316 w 631"/>
                <a:gd name="T103" fmla="*/ 722 h 741"/>
                <a:gd name="T104" fmla="*/ 46 w 631"/>
                <a:gd name="T105" fmla="*/ 621 h 741"/>
                <a:gd name="T106" fmla="*/ 67 w 631"/>
                <a:gd name="T107" fmla="*/ 606 h 741"/>
                <a:gd name="T108" fmla="*/ 316 w 631"/>
                <a:gd name="T109" fmla="*/ 697 h 741"/>
                <a:gd name="T110" fmla="*/ 318 w 631"/>
                <a:gd name="T111" fmla="*/ 697 h 741"/>
                <a:gd name="T112" fmla="*/ 564 w 631"/>
                <a:gd name="T113" fmla="*/ 608 h 741"/>
                <a:gd name="T114" fmla="*/ 585 w 631"/>
                <a:gd name="T115" fmla="*/ 624 h 741"/>
                <a:gd name="T116" fmla="*/ 318 w 631"/>
                <a:gd name="T117" fmla="*/ 72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1" h="741">
                  <a:moveTo>
                    <a:pt x="565" y="585"/>
                  </a:moveTo>
                  <a:cubicBezTo>
                    <a:pt x="577" y="562"/>
                    <a:pt x="566" y="543"/>
                    <a:pt x="545" y="531"/>
                  </a:cubicBezTo>
                  <a:cubicBezTo>
                    <a:pt x="517" y="515"/>
                    <a:pt x="536" y="486"/>
                    <a:pt x="567" y="470"/>
                  </a:cubicBezTo>
                  <a:cubicBezTo>
                    <a:pt x="597" y="454"/>
                    <a:pt x="607" y="426"/>
                    <a:pt x="568" y="407"/>
                  </a:cubicBezTo>
                  <a:cubicBezTo>
                    <a:pt x="530" y="387"/>
                    <a:pt x="532" y="381"/>
                    <a:pt x="568" y="345"/>
                  </a:cubicBezTo>
                  <a:cubicBezTo>
                    <a:pt x="604" y="308"/>
                    <a:pt x="586" y="222"/>
                    <a:pt x="535" y="208"/>
                  </a:cubicBezTo>
                  <a:cubicBezTo>
                    <a:pt x="484" y="194"/>
                    <a:pt x="497" y="166"/>
                    <a:pt x="476" y="107"/>
                  </a:cubicBezTo>
                  <a:cubicBezTo>
                    <a:pt x="456" y="51"/>
                    <a:pt x="319" y="0"/>
                    <a:pt x="270" y="60"/>
                  </a:cubicBezTo>
                  <a:cubicBezTo>
                    <a:pt x="236" y="23"/>
                    <a:pt x="161" y="73"/>
                    <a:pt x="146" y="128"/>
                  </a:cubicBezTo>
                  <a:cubicBezTo>
                    <a:pt x="131" y="184"/>
                    <a:pt x="142" y="199"/>
                    <a:pt x="102" y="207"/>
                  </a:cubicBezTo>
                  <a:cubicBezTo>
                    <a:pt x="62" y="215"/>
                    <a:pt x="37" y="273"/>
                    <a:pt x="63" y="310"/>
                  </a:cubicBezTo>
                  <a:cubicBezTo>
                    <a:pt x="89" y="346"/>
                    <a:pt x="101" y="363"/>
                    <a:pt x="64" y="390"/>
                  </a:cubicBezTo>
                  <a:cubicBezTo>
                    <a:pt x="27" y="417"/>
                    <a:pt x="34" y="465"/>
                    <a:pt x="69" y="482"/>
                  </a:cubicBezTo>
                  <a:cubicBezTo>
                    <a:pt x="104" y="498"/>
                    <a:pt x="111" y="523"/>
                    <a:pt x="83" y="539"/>
                  </a:cubicBezTo>
                  <a:cubicBezTo>
                    <a:pt x="63" y="551"/>
                    <a:pt x="53" y="568"/>
                    <a:pt x="67" y="585"/>
                  </a:cubicBezTo>
                  <a:cubicBezTo>
                    <a:pt x="29" y="603"/>
                    <a:pt x="0" y="629"/>
                    <a:pt x="2" y="678"/>
                  </a:cubicBezTo>
                  <a:cubicBezTo>
                    <a:pt x="2" y="699"/>
                    <a:pt x="10" y="720"/>
                    <a:pt x="23" y="741"/>
                  </a:cubicBezTo>
                  <a:cubicBezTo>
                    <a:pt x="609" y="741"/>
                    <a:pt x="609" y="741"/>
                    <a:pt x="609" y="741"/>
                  </a:cubicBezTo>
                  <a:cubicBezTo>
                    <a:pt x="621" y="720"/>
                    <a:pt x="629" y="699"/>
                    <a:pt x="630" y="678"/>
                  </a:cubicBezTo>
                  <a:cubicBezTo>
                    <a:pt x="631" y="629"/>
                    <a:pt x="603" y="603"/>
                    <a:pt x="565" y="585"/>
                  </a:cubicBezTo>
                  <a:close/>
                  <a:moveTo>
                    <a:pt x="454" y="282"/>
                  </a:moveTo>
                  <a:cubicBezTo>
                    <a:pt x="453" y="281"/>
                    <a:pt x="452" y="281"/>
                    <a:pt x="452" y="281"/>
                  </a:cubicBezTo>
                  <a:cubicBezTo>
                    <a:pt x="467" y="252"/>
                    <a:pt x="479" y="289"/>
                    <a:pt x="482" y="305"/>
                  </a:cubicBezTo>
                  <a:cubicBezTo>
                    <a:pt x="486" y="328"/>
                    <a:pt x="481" y="355"/>
                    <a:pt x="470" y="374"/>
                  </a:cubicBezTo>
                  <a:cubicBezTo>
                    <a:pt x="467" y="373"/>
                    <a:pt x="464" y="373"/>
                    <a:pt x="460" y="373"/>
                  </a:cubicBezTo>
                  <a:cubicBezTo>
                    <a:pt x="411" y="378"/>
                    <a:pt x="527" y="312"/>
                    <a:pt x="454" y="282"/>
                  </a:cubicBezTo>
                  <a:close/>
                  <a:moveTo>
                    <a:pt x="150" y="302"/>
                  </a:moveTo>
                  <a:cubicBezTo>
                    <a:pt x="156" y="273"/>
                    <a:pt x="172" y="265"/>
                    <a:pt x="184" y="292"/>
                  </a:cubicBezTo>
                  <a:cubicBezTo>
                    <a:pt x="194" y="314"/>
                    <a:pt x="196" y="325"/>
                    <a:pt x="194" y="284"/>
                  </a:cubicBezTo>
                  <a:cubicBezTo>
                    <a:pt x="193" y="256"/>
                    <a:pt x="199" y="226"/>
                    <a:pt x="211" y="198"/>
                  </a:cubicBezTo>
                  <a:cubicBezTo>
                    <a:pt x="212" y="197"/>
                    <a:pt x="212" y="196"/>
                    <a:pt x="213" y="195"/>
                  </a:cubicBezTo>
                  <a:cubicBezTo>
                    <a:pt x="232" y="223"/>
                    <a:pt x="270" y="249"/>
                    <a:pt x="316" y="252"/>
                  </a:cubicBezTo>
                  <a:cubicBezTo>
                    <a:pt x="321" y="252"/>
                    <a:pt x="325" y="253"/>
                    <a:pt x="329" y="253"/>
                  </a:cubicBezTo>
                  <a:cubicBezTo>
                    <a:pt x="417" y="251"/>
                    <a:pt x="322" y="306"/>
                    <a:pt x="394" y="315"/>
                  </a:cubicBezTo>
                  <a:cubicBezTo>
                    <a:pt x="446" y="322"/>
                    <a:pt x="436" y="331"/>
                    <a:pt x="410" y="360"/>
                  </a:cubicBezTo>
                  <a:cubicBezTo>
                    <a:pt x="392" y="380"/>
                    <a:pt x="397" y="406"/>
                    <a:pt x="435" y="412"/>
                  </a:cubicBezTo>
                  <a:cubicBezTo>
                    <a:pt x="410" y="459"/>
                    <a:pt x="370" y="493"/>
                    <a:pt x="316" y="493"/>
                  </a:cubicBezTo>
                  <a:cubicBezTo>
                    <a:pt x="316" y="493"/>
                    <a:pt x="316" y="493"/>
                    <a:pt x="316" y="493"/>
                  </a:cubicBezTo>
                  <a:cubicBezTo>
                    <a:pt x="256" y="493"/>
                    <a:pt x="212" y="451"/>
                    <a:pt x="188" y="394"/>
                  </a:cubicBezTo>
                  <a:cubicBezTo>
                    <a:pt x="157" y="389"/>
                    <a:pt x="143" y="339"/>
                    <a:pt x="150" y="302"/>
                  </a:cubicBezTo>
                  <a:close/>
                  <a:moveTo>
                    <a:pt x="114" y="589"/>
                  </a:moveTo>
                  <a:cubicBezTo>
                    <a:pt x="141" y="580"/>
                    <a:pt x="171" y="573"/>
                    <a:pt x="200" y="563"/>
                  </a:cubicBezTo>
                  <a:cubicBezTo>
                    <a:pt x="234" y="550"/>
                    <a:pt x="241" y="524"/>
                    <a:pt x="240" y="493"/>
                  </a:cubicBezTo>
                  <a:cubicBezTo>
                    <a:pt x="262" y="507"/>
                    <a:pt x="287" y="515"/>
                    <a:pt x="316" y="515"/>
                  </a:cubicBezTo>
                  <a:cubicBezTo>
                    <a:pt x="316" y="515"/>
                    <a:pt x="316" y="515"/>
                    <a:pt x="316" y="515"/>
                  </a:cubicBezTo>
                  <a:cubicBezTo>
                    <a:pt x="344" y="515"/>
                    <a:pt x="369" y="507"/>
                    <a:pt x="391" y="493"/>
                  </a:cubicBezTo>
                  <a:cubicBezTo>
                    <a:pt x="390" y="524"/>
                    <a:pt x="397" y="550"/>
                    <a:pt x="431" y="563"/>
                  </a:cubicBezTo>
                  <a:cubicBezTo>
                    <a:pt x="461" y="574"/>
                    <a:pt x="492" y="581"/>
                    <a:pt x="519" y="590"/>
                  </a:cubicBezTo>
                  <a:cubicBezTo>
                    <a:pt x="501" y="642"/>
                    <a:pt x="408" y="662"/>
                    <a:pt x="316" y="661"/>
                  </a:cubicBezTo>
                  <a:cubicBezTo>
                    <a:pt x="210" y="660"/>
                    <a:pt x="105" y="630"/>
                    <a:pt x="114" y="589"/>
                  </a:cubicBezTo>
                  <a:close/>
                  <a:moveTo>
                    <a:pt x="318" y="722"/>
                  </a:moveTo>
                  <a:cubicBezTo>
                    <a:pt x="316" y="722"/>
                    <a:pt x="316" y="722"/>
                    <a:pt x="316" y="722"/>
                  </a:cubicBezTo>
                  <a:cubicBezTo>
                    <a:pt x="184" y="722"/>
                    <a:pt x="70" y="685"/>
                    <a:pt x="46" y="621"/>
                  </a:cubicBezTo>
                  <a:cubicBezTo>
                    <a:pt x="52" y="616"/>
                    <a:pt x="59" y="611"/>
                    <a:pt x="67" y="606"/>
                  </a:cubicBezTo>
                  <a:cubicBezTo>
                    <a:pt x="78" y="664"/>
                    <a:pt x="187" y="697"/>
                    <a:pt x="316" y="697"/>
                  </a:cubicBezTo>
                  <a:cubicBezTo>
                    <a:pt x="318" y="697"/>
                    <a:pt x="318" y="697"/>
                    <a:pt x="318" y="697"/>
                  </a:cubicBezTo>
                  <a:cubicBezTo>
                    <a:pt x="448" y="697"/>
                    <a:pt x="551" y="665"/>
                    <a:pt x="564" y="608"/>
                  </a:cubicBezTo>
                  <a:cubicBezTo>
                    <a:pt x="572" y="613"/>
                    <a:pt x="578" y="618"/>
                    <a:pt x="585" y="624"/>
                  </a:cubicBezTo>
                  <a:cubicBezTo>
                    <a:pt x="559" y="687"/>
                    <a:pt x="451" y="722"/>
                    <a:pt x="318" y="72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lIns="162560" tIns="81280" rIns="162560" bIns="81280"/>
            <a:lstStyle/>
            <a:p>
              <a:pPr>
                <a:defRPr/>
              </a:pPr>
              <a:endParaRPr lang="id-ID" sz="3200">
                <a:latin typeface="Segoe UI" panose="020B0502040204020203" pitchFamily="34" charset="0"/>
              </a:endParaRPr>
            </a:p>
          </p:txBody>
        </p:sp>
        <p:sp>
          <p:nvSpPr>
            <p:cNvPr id="7" name="Freeform 6"/>
            <p:cNvSpPr>
              <a:spLocks noEditPoints="1"/>
            </p:cNvSpPr>
            <p:nvPr/>
          </p:nvSpPr>
          <p:spPr bwMode="auto">
            <a:xfrm flipH="1">
              <a:off x="2360709" y="4148467"/>
              <a:ext cx="1053184" cy="1124096"/>
            </a:xfrm>
            <a:custGeom>
              <a:avLst/>
              <a:gdLst>
                <a:gd name="T0" fmla="*/ 743 w 957"/>
                <a:gd name="T1" fmla="*/ 313 h 1020"/>
                <a:gd name="T2" fmla="*/ 756 w 957"/>
                <a:gd name="T3" fmla="*/ 428 h 1020"/>
                <a:gd name="T4" fmla="*/ 704 w 957"/>
                <a:gd name="T5" fmla="*/ 513 h 1020"/>
                <a:gd name="T6" fmla="*/ 724 w 957"/>
                <a:gd name="T7" fmla="*/ 341 h 1020"/>
                <a:gd name="T8" fmla="*/ 704 w 957"/>
                <a:gd name="T9" fmla="*/ 152 h 1020"/>
                <a:gd name="T10" fmla="*/ 953 w 957"/>
                <a:gd name="T11" fmla="*/ 925 h 1020"/>
                <a:gd name="T12" fmla="*/ 704 w 957"/>
                <a:gd name="T13" fmla="*/ 1020 h 1020"/>
                <a:gd name="T14" fmla="*/ 478 w 957"/>
                <a:gd name="T15" fmla="*/ 16 h 1020"/>
                <a:gd name="T16" fmla="*/ 704 w 957"/>
                <a:gd name="T17" fmla="*/ 308 h 1020"/>
                <a:gd name="T18" fmla="*/ 679 w 957"/>
                <a:gd name="T19" fmla="*/ 494 h 1020"/>
                <a:gd name="T20" fmla="*/ 704 w 957"/>
                <a:gd name="T21" fmla="*/ 513 h 1020"/>
                <a:gd name="T22" fmla="*/ 665 w 957"/>
                <a:gd name="T23" fmla="*/ 566 h 1020"/>
                <a:gd name="T24" fmla="*/ 684 w 957"/>
                <a:gd name="T25" fmla="*/ 723 h 1020"/>
                <a:gd name="T26" fmla="*/ 704 w 957"/>
                <a:gd name="T27" fmla="*/ 1020 h 1020"/>
                <a:gd name="T28" fmla="*/ 478 w 957"/>
                <a:gd name="T29" fmla="*/ 984 h 1020"/>
                <a:gd name="T30" fmla="*/ 493 w 957"/>
                <a:gd name="T31" fmla="*/ 969 h 1020"/>
                <a:gd name="T32" fmla="*/ 478 w 957"/>
                <a:gd name="T33" fmla="*/ 955 h 1020"/>
                <a:gd name="T34" fmla="*/ 480 w 957"/>
                <a:gd name="T35" fmla="*/ 945 h 1020"/>
                <a:gd name="T36" fmla="*/ 480 w 957"/>
                <a:gd name="T37" fmla="*/ 916 h 1020"/>
                <a:gd name="T38" fmla="*/ 478 w 957"/>
                <a:gd name="T39" fmla="*/ 901 h 1020"/>
                <a:gd name="T40" fmla="*/ 589 w 957"/>
                <a:gd name="T41" fmla="*/ 663 h 1020"/>
                <a:gd name="T42" fmla="*/ 479 w 957"/>
                <a:gd name="T43" fmla="*/ 709 h 1020"/>
                <a:gd name="T44" fmla="*/ 478 w 957"/>
                <a:gd name="T45" fmla="*/ 613 h 1020"/>
                <a:gd name="T46" fmla="*/ 519 w 957"/>
                <a:gd name="T47" fmla="*/ 628 h 1020"/>
                <a:gd name="T48" fmla="*/ 478 w 957"/>
                <a:gd name="T49" fmla="*/ 512 h 1020"/>
                <a:gd name="T50" fmla="*/ 587 w 957"/>
                <a:gd name="T51" fmla="*/ 502 h 1020"/>
                <a:gd name="T52" fmla="*/ 664 w 957"/>
                <a:gd name="T53" fmla="*/ 319 h 1020"/>
                <a:gd name="T54" fmla="*/ 478 w 957"/>
                <a:gd name="T55" fmla="*/ 16 h 1020"/>
                <a:gd name="T56" fmla="*/ 395 w 957"/>
                <a:gd name="T57" fmla="*/ 35 h 1020"/>
                <a:gd name="T58" fmla="*/ 478 w 957"/>
                <a:gd name="T59" fmla="*/ 16 h 1020"/>
                <a:gd name="T60" fmla="*/ 425 w 957"/>
                <a:gd name="T61" fmla="*/ 204 h 1020"/>
                <a:gd name="T62" fmla="*/ 294 w 957"/>
                <a:gd name="T63" fmla="*/ 284 h 1020"/>
                <a:gd name="T64" fmla="*/ 362 w 957"/>
                <a:gd name="T65" fmla="*/ 506 h 1020"/>
                <a:gd name="T66" fmla="*/ 477 w 957"/>
                <a:gd name="T67" fmla="*/ 478 h 1020"/>
                <a:gd name="T68" fmla="*/ 478 w 957"/>
                <a:gd name="T69" fmla="*/ 512 h 1020"/>
                <a:gd name="T70" fmla="*/ 438 w 957"/>
                <a:gd name="T71" fmla="*/ 628 h 1020"/>
                <a:gd name="T72" fmla="*/ 478 w 957"/>
                <a:gd name="T73" fmla="*/ 709 h 1020"/>
                <a:gd name="T74" fmla="*/ 370 w 957"/>
                <a:gd name="T75" fmla="*/ 665 h 1020"/>
                <a:gd name="T76" fmla="*/ 478 w 957"/>
                <a:gd name="T77" fmla="*/ 901 h 1020"/>
                <a:gd name="T78" fmla="*/ 478 w 957"/>
                <a:gd name="T79" fmla="*/ 916 h 1020"/>
                <a:gd name="T80" fmla="*/ 478 w 957"/>
                <a:gd name="T81" fmla="*/ 945 h 1020"/>
                <a:gd name="T82" fmla="*/ 466 w 957"/>
                <a:gd name="T83" fmla="*/ 969 h 1020"/>
                <a:gd name="T84" fmla="*/ 478 w 957"/>
                <a:gd name="T85" fmla="*/ 1020 h 1020"/>
                <a:gd name="T86" fmla="*/ 253 w 957"/>
                <a:gd name="T87" fmla="*/ 730 h 1020"/>
                <a:gd name="T88" fmla="*/ 342 w 957"/>
                <a:gd name="T89" fmla="*/ 640 h 1020"/>
                <a:gd name="T90" fmla="*/ 265 w 957"/>
                <a:gd name="T91" fmla="*/ 519 h 1020"/>
                <a:gd name="T92" fmla="*/ 253 w 957"/>
                <a:gd name="T93" fmla="*/ 477 h 1020"/>
                <a:gd name="T94" fmla="*/ 276 w 957"/>
                <a:gd name="T95" fmla="*/ 341 h 1020"/>
                <a:gd name="T96" fmla="*/ 253 w 957"/>
                <a:gd name="T97" fmla="*/ 143 h 1020"/>
                <a:gd name="T98" fmla="*/ 214 w 957"/>
                <a:gd name="T99" fmla="*/ 313 h 1020"/>
                <a:gd name="T100" fmla="*/ 253 w 957"/>
                <a:gd name="T101" fmla="*/ 310 h 1020"/>
                <a:gd name="T102" fmla="*/ 253 w 957"/>
                <a:gd name="T103" fmla="*/ 477 h 1020"/>
                <a:gd name="T104" fmla="*/ 227 w 957"/>
                <a:gd name="T105" fmla="*/ 490 h 1020"/>
                <a:gd name="T106" fmla="*/ 199 w 957"/>
                <a:gd name="T107" fmla="*/ 359 h 1020"/>
                <a:gd name="T108" fmla="*/ 253 w 957"/>
                <a:gd name="T109" fmla="*/ 1020 h 1020"/>
                <a:gd name="T110" fmla="*/ 3 w 957"/>
                <a:gd name="T111" fmla="*/ 925 h 1020"/>
                <a:gd name="T112" fmla="*/ 253 w 957"/>
                <a:gd name="T113" fmla="*/ 1020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57" h="1020">
                  <a:moveTo>
                    <a:pt x="704" y="152"/>
                  </a:moveTo>
                  <a:cubicBezTo>
                    <a:pt x="723" y="197"/>
                    <a:pt x="736" y="251"/>
                    <a:pt x="743" y="313"/>
                  </a:cubicBezTo>
                  <a:cubicBezTo>
                    <a:pt x="750" y="327"/>
                    <a:pt x="755" y="342"/>
                    <a:pt x="757" y="359"/>
                  </a:cubicBezTo>
                  <a:cubicBezTo>
                    <a:pt x="761" y="381"/>
                    <a:pt x="760" y="406"/>
                    <a:pt x="756" y="428"/>
                  </a:cubicBezTo>
                  <a:cubicBezTo>
                    <a:pt x="751" y="452"/>
                    <a:pt x="742" y="473"/>
                    <a:pt x="729" y="490"/>
                  </a:cubicBezTo>
                  <a:cubicBezTo>
                    <a:pt x="722" y="500"/>
                    <a:pt x="713" y="508"/>
                    <a:pt x="704" y="513"/>
                  </a:cubicBezTo>
                  <a:cubicBezTo>
                    <a:pt x="704" y="476"/>
                    <a:pt x="704" y="476"/>
                    <a:pt x="704" y="476"/>
                  </a:cubicBezTo>
                  <a:cubicBezTo>
                    <a:pt x="730" y="445"/>
                    <a:pt x="739" y="384"/>
                    <a:pt x="724" y="341"/>
                  </a:cubicBezTo>
                  <a:cubicBezTo>
                    <a:pt x="718" y="320"/>
                    <a:pt x="710" y="310"/>
                    <a:pt x="704" y="308"/>
                  </a:cubicBezTo>
                  <a:lnTo>
                    <a:pt x="704" y="152"/>
                  </a:lnTo>
                  <a:close/>
                  <a:moveTo>
                    <a:pt x="704" y="731"/>
                  </a:moveTo>
                  <a:cubicBezTo>
                    <a:pt x="815" y="772"/>
                    <a:pt x="957" y="791"/>
                    <a:pt x="953" y="925"/>
                  </a:cubicBezTo>
                  <a:cubicBezTo>
                    <a:pt x="952" y="956"/>
                    <a:pt x="940" y="988"/>
                    <a:pt x="921" y="1020"/>
                  </a:cubicBezTo>
                  <a:cubicBezTo>
                    <a:pt x="704" y="1020"/>
                    <a:pt x="704" y="1020"/>
                    <a:pt x="704" y="1020"/>
                  </a:cubicBezTo>
                  <a:lnTo>
                    <a:pt x="704" y="731"/>
                  </a:lnTo>
                  <a:close/>
                  <a:moveTo>
                    <a:pt x="478" y="16"/>
                  </a:moveTo>
                  <a:cubicBezTo>
                    <a:pt x="588" y="0"/>
                    <a:pt x="661" y="52"/>
                    <a:pt x="704" y="152"/>
                  </a:cubicBezTo>
                  <a:cubicBezTo>
                    <a:pt x="704" y="308"/>
                    <a:pt x="704" y="308"/>
                    <a:pt x="704" y="308"/>
                  </a:cubicBezTo>
                  <a:cubicBezTo>
                    <a:pt x="693" y="305"/>
                    <a:pt x="684" y="321"/>
                    <a:pt x="680" y="350"/>
                  </a:cubicBezTo>
                  <a:cubicBezTo>
                    <a:pt x="675" y="381"/>
                    <a:pt x="674" y="429"/>
                    <a:pt x="679" y="494"/>
                  </a:cubicBezTo>
                  <a:cubicBezTo>
                    <a:pt x="688" y="491"/>
                    <a:pt x="697" y="484"/>
                    <a:pt x="704" y="476"/>
                  </a:cubicBezTo>
                  <a:cubicBezTo>
                    <a:pt x="704" y="513"/>
                    <a:pt x="704" y="513"/>
                    <a:pt x="704" y="513"/>
                  </a:cubicBezTo>
                  <a:cubicBezTo>
                    <a:pt x="700" y="515"/>
                    <a:pt x="696" y="517"/>
                    <a:pt x="692" y="519"/>
                  </a:cubicBezTo>
                  <a:cubicBezTo>
                    <a:pt x="684" y="535"/>
                    <a:pt x="675" y="552"/>
                    <a:pt x="665" y="566"/>
                  </a:cubicBezTo>
                  <a:cubicBezTo>
                    <a:pt x="654" y="594"/>
                    <a:pt x="635" y="619"/>
                    <a:pt x="614" y="640"/>
                  </a:cubicBezTo>
                  <a:cubicBezTo>
                    <a:pt x="621" y="675"/>
                    <a:pt x="640" y="705"/>
                    <a:pt x="684" y="723"/>
                  </a:cubicBezTo>
                  <a:cubicBezTo>
                    <a:pt x="690" y="726"/>
                    <a:pt x="697" y="728"/>
                    <a:pt x="704" y="731"/>
                  </a:cubicBezTo>
                  <a:cubicBezTo>
                    <a:pt x="704" y="1020"/>
                    <a:pt x="704" y="1020"/>
                    <a:pt x="704" y="1020"/>
                  </a:cubicBezTo>
                  <a:cubicBezTo>
                    <a:pt x="478" y="1020"/>
                    <a:pt x="478" y="1020"/>
                    <a:pt x="478" y="1020"/>
                  </a:cubicBezTo>
                  <a:cubicBezTo>
                    <a:pt x="478" y="984"/>
                    <a:pt x="478" y="984"/>
                    <a:pt x="478" y="984"/>
                  </a:cubicBezTo>
                  <a:cubicBezTo>
                    <a:pt x="479" y="984"/>
                    <a:pt x="479" y="984"/>
                    <a:pt x="480" y="984"/>
                  </a:cubicBezTo>
                  <a:cubicBezTo>
                    <a:pt x="487" y="984"/>
                    <a:pt x="493" y="977"/>
                    <a:pt x="493" y="969"/>
                  </a:cubicBezTo>
                  <a:cubicBezTo>
                    <a:pt x="493" y="961"/>
                    <a:pt x="487" y="955"/>
                    <a:pt x="480" y="955"/>
                  </a:cubicBezTo>
                  <a:cubicBezTo>
                    <a:pt x="479" y="955"/>
                    <a:pt x="479" y="955"/>
                    <a:pt x="478" y="955"/>
                  </a:cubicBezTo>
                  <a:cubicBezTo>
                    <a:pt x="478" y="945"/>
                    <a:pt x="478" y="945"/>
                    <a:pt x="478" y="945"/>
                  </a:cubicBezTo>
                  <a:cubicBezTo>
                    <a:pt x="479" y="945"/>
                    <a:pt x="479" y="945"/>
                    <a:pt x="480" y="945"/>
                  </a:cubicBezTo>
                  <a:cubicBezTo>
                    <a:pt x="487" y="945"/>
                    <a:pt x="493" y="938"/>
                    <a:pt x="493" y="930"/>
                  </a:cubicBezTo>
                  <a:cubicBezTo>
                    <a:pt x="493" y="922"/>
                    <a:pt x="487" y="916"/>
                    <a:pt x="480" y="916"/>
                  </a:cubicBezTo>
                  <a:cubicBezTo>
                    <a:pt x="479" y="916"/>
                    <a:pt x="479" y="916"/>
                    <a:pt x="478" y="916"/>
                  </a:cubicBezTo>
                  <a:cubicBezTo>
                    <a:pt x="478" y="901"/>
                    <a:pt x="478" y="901"/>
                    <a:pt x="478" y="901"/>
                  </a:cubicBezTo>
                  <a:cubicBezTo>
                    <a:pt x="556" y="871"/>
                    <a:pt x="598" y="831"/>
                    <a:pt x="661" y="751"/>
                  </a:cubicBezTo>
                  <a:cubicBezTo>
                    <a:pt x="625" y="737"/>
                    <a:pt x="602" y="703"/>
                    <a:pt x="589" y="663"/>
                  </a:cubicBezTo>
                  <a:cubicBezTo>
                    <a:pt x="553" y="691"/>
                    <a:pt x="514" y="709"/>
                    <a:pt x="485" y="709"/>
                  </a:cubicBezTo>
                  <a:cubicBezTo>
                    <a:pt x="483" y="709"/>
                    <a:pt x="481" y="709"/>
                    <a:pt x="479" y="709"/>
                  </a:cubicBezTo>
                  <a:cubicBezTo>
                    <a:pt x="478" y="709"/>
                    <a:pt x="478" y="709"/>
                    <a:pt x="478" y="709"/>
                  </a:cubicBezTo>
                  <a:cubicBezTo>
                    <a:pt x="478" y="613"/>
                    <a:pt x="478" y="613"/>
                    <a:pt x="478" y="613"/>
                  </a:cubicBezTo>
                  <a:cubicBezTo>
                    <a:pt x="479" y="613"/>
                    <a:pt x="479" y="613"/>
                    <a:pt x="479" y="613"/>
                  </a:cubicBezTo>
                  <a:cubicBezTo>
                    <a:pt x="493" y="613"/>
                    <a:pt x="503" y="634"/>
                    <a:pt x="519" y="628"/>
                  </a:cubicBezTo>
                  <a:cubicBezTo>
                    <a:pt x="555" y="615"/>
                    <a:pt x="571" y="591"/>
                    <a:pt x="571" y="565"/>
                  </a:cubicBezTo>
                  <a:cubicBezTo>
                    <a:pt x="571" y="529"/>
                    <a:pt x="525" y="512"/>
                    <a:pt x="478" y="512"/>
                  </a:cubicBezTo>
                  <a:cubicBezTo>
                    <a:pt x="478" y="478"/>
                    <a:pt x="478" y="478"/>
                    <a:pt x="478" y="478"/>
                  </a:cubicBezTo>
                  <a:cubicBezTo>
                    <a:pt x="531" y="470"/>
                    <a:pt x="566" y="485"/>
                    <a:pt x="587" y="502"/>
                  </a:cubicBezTo>
                  <a:cubicBezTo>
                    <a:pt x="588" y="503"/>
                    <a:pt x="590" y="504"/>
                    <a:pt x="591" y="506"/>
                  </a:cubicBezTo>
                  <a:cubicBezTo>
                    <a:pt x="644" y="538"/>
                    <a:pt x="663" y="405"/>
                    <a:pt x="664" y="319"/>
                  </a:cubicBezTo>
                  <a:cubicBezTo>
                    <a:pt x="580" y="314"/>
                    <a:pt x="531" y="271"/>
                    <a:pt x="478" y="235"/>
                  </a:cubicBezTo>
                  <a:lnTo>
                    <a:pt x="478" y="16"/>
                  </a:lnTo>
                  <a:close/>
                  <a:moveTo>
                    <a:pt x="253" y="143"/>
                  </a:moveTo>
                  <a:cubicBezTo>
                    <a:pt x="281" y="83"/>
                    <a:pt x="325" y="38"/>
                    <a:pt x="395" y="35"/>
                  </a:cubicBezTo>
                  <a:cubicBezTo>
                    <a:pt x="408" y="31"/>
                    <a:pt x="422" y="27"/>
                    <a:pt x="437" y="25"/>
                  </a:cubicBezTo>
                  <a:cubicBezTo>
                    <a:pt x="451" y="21"/>
                    <a:pt x="465" y="18"/>
                    <a:pt x="478" y="16"/>
                  </a:cubicBezTo>
                  <a:cubicBezTo>
                    <a:pt x="478" y="235"/>
                    <a:pt x="478" y="235"/>
                    <a:pt x="478" y="235"/>
                  </a:cubicBezTo>
                  <a:cubicBezTo>
                    <a:pt x="461" y="223"/>
                    <a:pt x="444" y="212"/>
                    <a:pt x="425" y="204"/>
                  </a:cubicBezTo>
                  <a:cubicBezTo>
                    <a:pt x="378" y="183"/>
                    <a:pt x="333" y="179"/>
                    <a:pt x="316" y="207"/>
                  </a:cubicBezTo>
                  <a:cubicBezTo>
                    <a:pt x="303" y="228"/>
                    <a:pt x="296" y="254"/>
                    <a:pt x="294" y="284"/>
                  </a:cubicBezTo>
                  <a:cubicBezTo>
                    <a:pt x="294" y="285"/>
                    <a:pt x="294" y="287"/>
                    <a:pt x="294" y="289"/>
                  </a:cubicBezTo>
                  <a:cubicBezTo>
                    <a:pt x="290" y="370"/>
                    <a:pt x="303" y="542"/>
                    <a:pt x="362" y="506"/>
                  </a:cubicBezTo>
                  <a:cubicBezTo>
                    <a:pt x="364" y="504"/>
                    <a:pt x="365" y="503"/>
                    <a:pt x="367" y="502"/>
                  </a:cubicBezTo>
                  <a:cubicBezTo>
                    <a:pt x="388" y="485"/>
                    <a:pt x="423" y="469"/>
                    <a:pt x="477" y="478"/>
                  </a:cubicBezTo>
                  <a:cubicBezTo>
                    <a:pt x="478" y="478"/>
                    <a:pt x="478" y="478"/>
                    <a:pt x="478" y="478"/>
                  </a:cubicBezTo>
                  <a:cubicBezTo>
                    <a:pt x="478" y="512"/>
                    <a:pt x="478" y="512"/>
                    <a:pt x="478" y="512"/>
                  </a:cubicBezTo>
                  <a:cubicBezTo>
                    <a:pt x="432" y="512"/>
                    <a:pt x="384" y="529"/>
                    <a:pt x="382" y="561"/>
                  </a:cubicBezTo>
                  <a:cubicBezTo>
                    <a:pt x="380" y="588"/>
                    <a:pt x="400" y="615"/>
                    <a:pt x="438" y="628"/>
                  </a:cubicBezTo>
                  <a:cubicBezTo>
                    <a:pt x="454" y="634"/>
                    <a:pt x="464" y="613"/>
                    <a:pt x="478" y="613"/>
                  </a:cubicBezTo>
                  <a:cubicBezTo>
                    <a:pt x="478" y="709"/>
                    <a:pt x="478" y="709"/>
                    <a:pt x="478" y="709"/>
                  </a:cubicBezTo>
                  <a:cubicBezTo>
                    <a:pt x="477" y="709"/>
                    <a:pt x="475" y="709"/>
                    <a:pt x="472" y="709"/>
                  </a:cubicBezTo>
                  <a:cubicBezTo>
                    <a:pt x="444" y="709"/>
                    <a:pt x="405" y="692"/>
                    <a:pt x="370" y="665"/>
                  </a:cubicBezTo>
                  <a:cubicBezTo>
                    <a:pt x="357" y="704"/>
                    <a:pt x="334" y="737"/>
                    <a:pt x="298" y="751"/>
                  </a:cubicBezTo>
                  <a:cubicBezTo>
                    <a:pt x="358" y="841"/>
                    <a:pt x="407" y="878"/>
                    <a:pt x="478" y="901"/>
                  </a:cubicBezTo>
                  <a:cubicBezTo>
                    <a:pt x="478" y="901"/>
                    <a:pt x="478" y="901"/>
                    <a:pt x="478" y="901"/>
                  </a:cubicBezTo>
                  <a:cubicBezTo>
                    <a:pt x="478" y="916"/>
                    <a:pt x="478" y="916"/>
                    <a:pt x="478" y="916"/>
                  </a:cubicBezTo>
                  <a:cubicBezTo>
                    <a:pt x="471" y="916"/>
                    <a:pt x="466" y="923"/>
                    <a:pt x="466" y="930"/>
                  </a:cubicBezTo>
                  <a:cubicBezTo>
                    <a:pt x="466" y="938"/>
                    <a:pt x="471" y="944"/>
                    <a:pt x="478" y="945"/>
                  </a:cubicBezTo>
                  <a:cubicBezTo>
                    <a:pt x="478" y="955"/>
                    <a:pt x="478" y="955"/>
                    <a:pt x="478" y="955"/>
                  </a:cubicBezTo>
                  <a:cubicBezTo>
                    <a:pt x="471" y="956"/>
                    <a:pt x="466" y="962"/>
                    <a:pt x="466" y="969"/>
                  </a:cubicBezTo>
                  <a:cubicBezTo>
                    <a:pt x="466" y="977"/>
                    <a:pt x="471" y="983"/>
                    <a:pt x="478" y="984"/>
                  </a:cubicBezTo>
                  <a:cubicBezTo>
                    <a:pt x="478" y="1020"/>
                    <a:pt x="478" y="1020"/>
                    <a:pt x="478" y="1020"/>
                  </a:cubicBezTo>
                  <a:cubicBezTo>
                    <a:pt x="253" y="1020"/>
                    <a:pt x="253" y="1020"/>
                    <a:pt x="253" y="1020"/>
                  </a:cubicBezTo>
                  <a:cubicBezTo>
                    <a:pt x="253" y="730"/>
                    <a:pt x="253" y="730"/>
                    <a:pt x="253" y="730"/>
                  </a:cubicBezTo>
                  <a:cubicBezTo>
                    <a:pt x="260" y="728"/>
                    <a:pt x="266" y="726"/>
                    <a:pt x="272" y="723"/>
                  </a:cubicBezTo>
                  <a:cubicBezTo>
                    <a:pt x="317" y="704"/>
                    <a:pt x="336" y="675"/>
                    <a:pt x="342" y="640"/>
                  </a:cubicBezTo>
                  <a:cubicBezTo>
                    <a:pt x="322" y="619"/>
                    <a:pt x="304" y="595"/>
                    <a:pt x="293" y="569"/>
                  </a:cubicBezTo>
                  <a:cubicBezTo>
                    <a:pt x="282" y="554"/>
                    <a:pt x="273" y="537"/>
                    <a:pt x="265" y="519"/>
                  </a:cubicBezTo>
                  <a:cubicBezTo>
                    <a:pt x="261" y="517"/>
                    <a:pt x="257" y="516"/>
                    <a:pt x="253" y="513"/>
                  </a:cubicBezTo>
                  <a:cubicBezTo>
                    <a:pt x="253" y="477"/>
                    <a:pt x="253" y="477"/>
                    <a:pt x="253" y="477"/>
                  </a:cubicBezTo>
                  <a:cubicBezTo>
                    <a:pt x="260" y="485"/>
                    <a:pt x="269" y="491"/>
                    <a:pt x="278" y="494"/>
                  </a:cubicBezTo>
                  <a:cubicBezTo>
                    <a:pt x="283" y="431"/>
                    <a:pt x="283" y="374"/>
                    <a:pt x="276" y="341"/>
                  </a:cubicBezTo>
                  <a:cubicBezTo>
                    <a:pt x="271" y="317"/>
                    <a:pt x="262" y="308"/>
                    <a:pt x="253" y="310"/>
                  </a:cubicBezTo>
                  <a:lnTo>
                    <a:pt x="253" y="143"/>
                  </a:lnTo>
                  <a:close/>
                  <a:moveTo>
                    <a:pt x="214" y="313"/>
                  </a:moveTo>
                  <a:cubicBezTo>
                    <a:pt x="214" y="313"/>
                    <a:pt x="214" y="313"/>
                    <a:pt x="214" y="313"/>
                  </a:cubicBezTo>
                  <a:cubicBezTo>
                    <a:pt x="218" y="258"/>
                    <a:pt x="229" y="195"/>
                    <a:pt x="253" y="143"/>
                  </a:cubicBezTo>
                  <a:cubicBezTo>
                    <a:pt x="253" y="310"/>
                    <a:pt x="253" y="310"/>
                    <a:pt x="253" y="310"/>
                  </a:cubicBezTo>
                  <a:cubicBezTo>
                    <a:pt x="246" y="312"/>
                    <a:pt x="238" y="323"/>
                    <a:pt x="233" y="339"/>
                  </a:cubicBezTo>
                  <a:cubicBezTo>
                    <a:pt x="217" y="383"/>
                    <a:pt x="226" y="445"/>
                    <a:pt x="253" y="477"/>
                  </a:cubicBezTo>
                  <a:cubicBezTo>
                    <a:pt x="253" y="513"/>
                    <a:pt x="253" y="513"/>
                    <a:pt x="253" y="513"/>
                  </a:cubicBezTo>
                  <a:cubicBezTo>
                    <a:pt x="243" y="508"/>
                    <a:pt x="235" y="500"/>
                    <a:pt x="227" y="490"/>
                  </a:cubicBezTo>
                  <a:cubicBezTo>
                    <a:pt x="214" y="473"/>
                    <a:pt x="206" y="452"/>
                    <a:pt x="201" y="428"/>
                  </a:cubicBezTo>
                  <a:cubicBezTo>
                    <a:pt x="196" y="406"/>
                    <a:pt x="195" y="381"/>
                    <a:pt x="199" y="359"/>
                  </a:cubicBezTo>
                  <a:cubicBezTo>
                    <a:pt x="202" y="342"/>
                    <a:pt x="206" y="326"/>
                    <a:pt x="214" y="313"/>
                  </a:cubicBezTo>
                  <a:moveTo>
                    <a:pt x="253" y="1020"/>
                  </a:moveTo>
                  <a:cubicBezTo>
                    <a:pt x="35" y="1020"/>
                    <a:pt x="35" y="1020"/>
                    <a:pt x="35" y="1020"/>
                  </a:cubicBezTo>
                  <a:cubicBezTo>
                    <a:pt x="16" y="988"/>
                    <a:pt x="4" y="956"/>
                    <a:pt x="3" y="925"/>
                  </a:cubicBezTo>
                  <a:cubicBezTo>
                    <a:pt x="0" y="791"/>
                    <a:pt x="142" y="772"/>
                    <a:pt x="253" y="730"/>
                  </a:cubicBezTo>
                  <a:lnTo>
                    <a:pt x="253" y="102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lIns="162560" tIns="81280" rIns="162560" bIns="81280"/>
            <a:lstStyle/>
            <a:p>
              <a:pPr>
                <a:defRPr/>
              </a:pPr>
              <a:endParaRPr lang="id-ID" sz="3200" dirty="0">
                <a:latin typeface="Segoe UI" panose="020B0502040204020203" pitchFamily="34" charset="0"/>
              </a:endParaRPr>
            </a:p>
          </p:txBody>
        </p:sp>
        <p:sp>
          <p:nvSpPr>
            <p:cNvPr id="8" name="Freeform 26"/>
            <p:cNvSpPr>
              <a:spLocks noEditPoints="1"/>
            </p:cNvSpPr>
            <p:nvPr/>
          </p:nvSpPr>
          <p:spPr bwMode="auto">
            <a:xfrm flipH="1">
              <a:off x="3239414" y="4148467"/>
              <a:ext cx="953853" cy="1116584"/>
            </a:xfrm>
            <a:custGeom>
              <a:avLst/>
              <a:gdLst>
                <a:gd name="T0" fmla="*/ 565 w 631"/>
                <a:gd name="T1" fmla="*/ 585 h 741"/>
                <a:gd name="T2" fmla="*/ 545 w 631"/>
                <a:gd name="T3" fmla="*/ 531 h 741"/>
                <a:gd name="T4" fmla="*/ 567 w 631"/>
                <a:gd name="T5" fmla="*/ 470 h 741"/>
                <a:gd name="T6" fmla="*/ 568 w 631"/>
                <a:gd name="T7" fmla="*/ 407 h 741"/>
                <a:gd name="T8" fmla="*/ 568 w 631"/>
                <a:gd name="T9" fmla="*/ 345 h 741"/>
                <a:gd name="T10" fmla="*/ 535 w 631"/>
                <a:gd name="T11" fmla="*/ 208 h 741"/>
                <a:gd name="T12" fmla="*/ 476 w 631"/>
                <a:gd name="T13" fmla="*/ 107 h 741"/>
                <a:gd name="T14" fmla="*/ 270 w 631"/>
                <a:gd name="T15" fmla="*/ 60 h 741"/>
                <a:gd name="T16" fmla="*/ 146 w 631"/>
                <a:gd name="T17" fmla="*/ 128 h 741"/>
                <a:gd name="T18" fmla="*/ 102 w 631"/>
                <a:gd name="T19" fmla="*/ 207 h 741"/>
                <a:gd name="T20" fmla="*/ 63 w 631"/>
                <a:gd name="T21" fmla="*/ 310 h 741"/>
                <a:gd name="T22" fmla="*/ 64 w 631"/>
                <a:gd name="T23" fmla="*/ 390 h 741"/>
                <a:gd name="T24" fmla="*/ 69 w 631"/>
                <a:gd name="T25" fmla="*/ 482 h 741"/>
                <a:gd name="T26" fmla="*/ 83 w 631"/>
                <a:gd name="T27" fmla="*/ 539 h 741"/>
                <a:gd name="T28" fmla="*/ 67 w 631"/>
                <a:gd name="T29" fmla="*/ 585 h 741"/>
                <a:gd name="T30" fmla="*/ 2 w 631"/>
                <a:gd name="T31" fmla="*/ 678 h 741"/>
                <a:gd name="T32" fmla="*/ 23 w 631"/>
                <a:gd name="T33" fmla="*/ 741 h 741"/>
                <a:gd name="T34" fmla="*/ 609 w 631"/>
                <a:gd name="T35" fmla="*/ 741 h 741"/>
                <a:gd name="T36" fmla="*/ 630 w 631"/>
                <a:gd name="T37" fmla="*/ 678 h 741"/>
                <a:gd name="T38" fmla="*/ 565 w 631"/>
                <a:gd name="T39" fmla="*/ 585 h 741"/>
                <a:gd name="T40" fmla="*/ 454 w 631"/>
                <a:gd name="T41" fmla="*/ 282 h 741"/>
                <a:gd name="T42" fmla="*/ 452 w 631"/>
                <a:gd name="T43" fmla="*/ 281 h 741"/>
                <a:gd name="T44" fmla="*/ 482 w 631"/>
                <a:gd name="T45" fmla="*/ 305 h 741"/>
                <a:gd name="T46" fmla="*/ 470 w 631"/>
                <a:gd name="T47" fmla="*/ 374 h 741"/>
                <a:gd name="T48" fmla="*/ 460 w 631"/>
                <a:gd name="T49" fmla="*/ 373 h 741"/>
                <a:gd name="T50" fmla="*/ 454 w 631"/>
                <a:gd name="T51" fmla="*/ 282 h 741"/>
                <a:gd name="T52" fmla="*/ 150 w 631"/>
                <a:gd name="T53" fmla="*/ 302 h 741"/>
                <a:gd name="T54" fmla="*/ 184 w 631"/>
                <a:gd name="T55" fmla="*/ 292 h 741"/>
                <a:gd name="T56" fmla="*/ 194 w 631"/>
                <a:gd name="T57" fmla="*/ 284 h 741"/>
                <a:gd name="T58" fmla="*/ 211 w 631"/>
                <a:gd name="T59" fmla="*/ 198 h 741"/>
                <a:gd name="T60" fmla="*/ 213 w 631"/>
                <a:gd name="T61" fmla="*/ 195 h 741"/>
                <a:gd name="T62" fmla="*/ 316 w 631"/>
                <a:gd name="T63" fmla="*/ 252 h 741"/>
                <a:gd name="T64" fmla="*/ 329 w 631"/>
                <a:gd name="T65" fmla="*/ 253 h 741"/>
                <a:gd name="T66" fmla="*/ 394 w 631"/>
                <a:gd name="T67" fmla="*/ 315 h 741"/>
                <a:gd name="T68" fmla="*/ 410 w 631"/>
                <a:gd name="T69" fmla="*/ 360 h 741"/>
                <a:gd name="T70" fmla="*/ 435 w 631"/>
                <a:gd name="T71" fmla="*/ 412 h 741"/>
                <a:gd name="T72" fmla="*/ 316 w 631"/>
                <a:gd name="T73" fmla="*/ 493 h 741"/>
                <a:gd name="T74" fmla="*/ 316 w 631"/>
                <a:gd name="T75" fmla="*/ 493 h 741"/>
                <a:gd name="T76" fmla="*/ 188 w 631"/>
                <a:gd name="T77" fmla="*/ 394 h 741"/>
                <a:gd name="T78" fmla="*/ 150 w 631"/>
                <a:gd name="T79" fmla="*/ 302 h 741"/>
                <a:gd name="T80" fmla="*/ 114 w 631"/>
                <a:gd name="T81" fmla="*/ 589 h 741"/>
                <a:gd name="T82" fmla="*/ 200 w 631"/>
                <a:gd name="T83" fmla="*/ 563 h 741"/>
                <a:gd name="T84" fmla="*/ 240 w 631"/>
                <a:gd name="T85" fmla="*/ 493 h 741"/>
                <a:gd name="T86" fmla="*/ 316 w 631"/>
                <a:gd name="T87" fmla="*/ 515 h 741"/>
                <a:gd name="T88" fmla="*/ 316 w 631"/>
                <a:gd name="T89" fmla="*/ 515 h 741"/>
                <a:gd name="T90" fmla="*/ 391 w 631"/>
                <a:gd name="T91" fmla="*/ 493 h 741"/>
                <a:gd name="T92" fmla="*/ 431 w 631"/>
                <a:gd name="T93" fmla="*/ 563 h 741"/>
                <a:gd name="T94" fmla="*/ 519 w 631"/>
                <a:gd name="T95" fmla="*/ 590 h 741"/>
                <a:gd name="T96" fmla="*/ 316 w 631"/>
                <a:gd name="T97" fmla="*/ 661 h 741"/>
                <a:gd name="T98" fmla="*/ 114 w 631"/>
                <a:gd name="T99" fmla="*/ 589 h 741"/>
                <a:gd name="T100" fmla="*/ 318 w 631"/>
                <a:gd name="T101" fmla="*/ 722 h 741"/>
                <a:gd name="T102" fmla="*/ 316 w 631"/>
                <a:gd name="T103" fmla="*/ 722 h 741"/>
                <a:gd name="T104" fmla="*/ 46 w 631"/>
                <a:gd name="T105" fmla="*/ 621 h 741"/>
                <a:gd name="T106" fmla="*/ 67 w 631"/>
                <a:gd name="T107" fmla="*/ 606 h 741"/>
                <a:gd name="T108" fmla="*/ 316 w 631"/>
                <a:gd name="T109" fmla="*/ 697 h 741"/>
                <a:gd name="T110" fmla="*/ 318 w 631"/>
                <a:gd name="T111" fmla="*/ 697 h 741"/>
                <a:gd name="T112" fmla="*/ 564 w 631"/>
                <a:gd name="T113" fmla="*/ 608 h 741"/>
                <a:gd name="T114" fmla="*/ 585 w 631"/>
                <a:gd name="T115" fmla="*/ 624 h 741"/>
                <a:gd name="T116" fmla="*/ 318 w 631"/>
                <a:gd name="T117" fmla="*/ 72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1" h="741">
                  <a:moveTo>
                    <a:pt x="565" y="585"/>
                  </a:moveTo>
                  <a:cubicBezTo>
                    <a:pt x="577" y="562"/>
                    <a:pt x="566" y="543"/>
                    <a:pt x="545" y="531"/>
                  </a:cubicBezTo>
                  <a:cubicBezTo>
                    <a:pt x="517" y="515"/>
                    <a:pt x="536" y="486"/>
                    <a:pt x="567" y="470"/>
                  </a:cubicBezTo>
                  <a:cubicBezTo>
                    <a:pt x="597" y="454"/>
                    <a:pt x="607" y="426"/>
                    <a:pt x="568" y="407"/>
                  </a:cubicBezTo>
                  <a:cubicBezTo>
                    <a:pt x="530" y="387"/>
                    <a:pt x="532" y="381"/>
                    <a:pt x="568" y="345"/>
                  </a:cubicBezTo>
                  <a:cubicBezTo>
                    <a:pt x="604" y="308"/>
                    <a:pt x="586" y="222"/>
                    <a:pt x="535" y="208"/>
                  </a:cubicBezTo>
                  <a:cubicBezTo>
                    <a:pt x="484" y="194"/>
                    <a:pt x="497" y="166"/>
                    <a:pt x="476" y="107"/>
                  </a:cubicBezTo>
                  <a:cubicBezTo>
                    <a:pt x="456" y="51"/>
                    <a:pt x="319" y="0"/>
                    <a:pt x="270" y="60"/>
                  </a:cubicBezTo>
                  <a:cubicBezTo>
                    <a:pt x="236" y="23"/>
                    <a:pt x="161" y="73"/>
                    <a:pt x="146" y="128"/>
                  </a:cubicBezTo>
                  <a:cubicBezTo>
                    <a:pt x="131" y="184"/>
                    <a:pt x="142" y="199"/>
                    <a:pt x="102" y="207"/>
                  </a:cubicBezTo>
                  <a:cubicBezTo>
                    <a:pt x="62" y="215"/>
                    <a:pt x="37" y="273"/>
                    <a:pt x="63" y="310"/>
                  </a:cubicBezTo>
                  <a:cubicBezTo>
                    <a:pt x="89" y="346"/>
                    <a:pt x="101" y="363"/>
                    <a:pt x="64" y="390"/>
                  </a:cubicBezTo>
                  <a:cubicBezTo>
                    <a:pt x="27" y="417"/>
                    <a:pt x="34" y="465"/>
                    <a:pt x="69" y="482"/>
                  </a:cubicBezTo>
                  <a:cubicBezTo>
                    <a:pt x="104" y="498"/>
                    <a:pt x="111" y="523"/>
                    <a:pt x="83" y="539"/>
                  </a:cubicBezTo>
                  <a:cubicBezTo>
                    <a:pt x="63" y="551"/>
                    <a:pt x="53" y="568"/>
                    <a:pt x="67" y="585"/>
                  </a:cubicBezTo>
                  <a:cubicBezTo>
                    <a:pt x="29" y="603"/>
                    <a:pt x="0" y="629"/>
                    <a:pt x="2" y="678"/>
                  </a:cubicBezTo>
                  <a:cubicBezTo>
                    <a:pt x="2" y="699"/>
                    <a:pt x="10" y="720"/>
                    <a:pt x="23" y="741"/>
                  </a:cubicBezTo>
                  <a:cubicBezTo>
                    <a:pt x="609" y="741"/>
                    <a:pt x="609" y="741"/>
                    <a:pt x="609" y="741"/>
                  </a:cubicBezTo>
                  <a:cubicBezTo>
                    <a:pt x="621" y="720"/>
                    <a:pt x="629" y="699"/>
                    <a:pt x="630" y="678"/>
                  </a:cubicBezTo>
                  <a:cubicBezTo>
                    <a:pt x="631" y="629"/>
                    <a:pt x="603" y="603"/>
                    <a:pt x="565" y="585"/>
                  </a:cubicBezTo>
                  <a:close/>
                  <a:moveTo>
                    <a:pt x="454" y="282"/>
                  </a:moveTo>
                  <a:cubicBezTo>
                    <a:pt x="453" y="281"/>
                    <a:pt x="452" y="281"/>
                    <a:pt x="452" y="281"/>
                  </a:cubicBezTo>
                  <a:cubicBezTo>
                    <a:pt x="467" y="252"/>
                    <a:pt x="479" y="289"/>
                    <a:pt x="482" y="305"/>
                  </a:cubicBezTo>
                  <a:cubicBezTo>
                    <a:pt x="486" y="328"/>
                    <a:pt x="481" y="355"/>
                    <a:pt x="470" y="374"/>
                  </a:cubicBezTo>
                  <a:cubicBezTo>
                    <a:pt x="467" y="373"/>
                    <a:pt x="464" y="373"/>
                    <a:pt x="460" y="373"/>
                  </a:cubicBezTo>
                  <a:cubicBezTo>
                    <a:pt x="411" y="378"/>
                    <a:pt x="527" y="312"/>
                    <a:pt x="454" y="282"/>
                  </a:cubicBezTo>
                  <a:close/>
                  <a:moveTo>
                    <a:pt x="150" y="302"/>
                  </a:moveTo>
                  <a:cubicBezTo>
                    <a:pt x="156" y="273"/>
                    <a:pt x="172" y="265"/>
                    <a:pt x="184" y="292"/>
                  </a:cubicBezTo>
                  <a:cubicBezTo>
                    <a:pt x="194" y="314"/>
                    <a:pt x="196" y="325"/>
                    <a:pt x="194" y="284"/>
                  </a:cubicBezTo>
                  <a:cubicBezTo>
                    <a:pt x="193" y="256"/>
                    <a:pt x="199" y="226"/>
                    <a:pt x="211" y="198"/>
                  </a:cubicBezTo>
                  <a:cubicBezTo>
                    <a:pt x="212" y="197"/>
                    <a:pt x="212" y="196"/>
                    <a:pt x="213" y="195"/>
                  </a:cubicBezTo>
                  <a:cubicBezTo>
                    <a:pt x="232" y="223"/>
                    <a:pt x="270" y="249"/>
                    <a:pt x="316" y="252"/>
                  </a:cubicBezTo>
                  <a:cubicBezTo>
                    <a:pt x="321" y="252"/>
                    <a:pt x="325" y="253"/>
                    <a:pt x="329" y="253"/>
                  </a:cubicBezTo>
                  <a:cubicBezTo>
                    <a:pt x="417" y="251"/>
                    <a:pt x="322" y="306"/>
                    <a:pt x="394" y="315"/>
                  </a:cubicBezTo>
                  <a:cubicBezTo>
                    <a:pt x="446" y="322"/>
                    <a:pt x="436" y="331"/>
                    <a:pt x="410" y="360"/>
                  </a:cubicBezTo>
                  <a:cubicBezTo>
                    <a:pt x="392" y="380"/>
                    <a:pt x="397" y="406"/>
                    <a:pt x="435" y="412"/>
                  </a:cubicBezTo>
                  <a:cubicBezTo>
                    <a:pt x="410" y="459"/>
                    <a:pt x="370" y="493"/>
                    <a:pt x="316" y="493"/>
                  </a:cubicBezTo>
                  <a:cubicBezTo>
                    <a:pt x="316" y="493"/>
                    <a:pt x="316" y="493"/>
                    <a:pt x="316" y="493"/>
                  </a:cubicBezTo>
                  <a:cubicBezTo>
                    <a:pt x="256" y="493"/>
                    <a:pt x="212" y="451"/>
                    <a:pt x="188" y="394"/>
                  </a:cubicBezTo>
                  <a:cubicBezTo>
                    <a:pt x="157" y="389"/>
                    <a:pt x="143" y="339"/>
                    <a:pt x="150" y="302"/>
                  </a:cubicBezTo>
                  <a:close/>
                  <a:moveTo>
                    <a:pt x="114" y="589"/>
                  </a:moveTo>
                  <a:cubicBezTo>
                    <a:pt x="141" y="580"/>
                    <a:pt x="171" y="573"/>
                    <a:pt x="200" y="563"/>
                  </a:cubicBezTo>
                  <a:cubicBezTo>
                    <a:pt x="234" y="550"/>
                    <a:pt x="241" y="524"/>
                    <a:pt x="240" y="493"/>
                  </a:cubicBezTo>
                  <a:cubicBezTo>
                    <a:pt x="262" y="507"/>
                    <a:pt x="287" y="515"/>
                    <a:pt x="316" y="515"/>
                  </a:cubicBezTo>
                  <a:cubicBezTo>
                    <a:pt x="316" y="515"/>
                    <a:pt x="316" y="515"/>
                    <a:pt x="316" y="515"/>
                  </a:cubicBezTo>
                  <a:cubicBezTo>
                    <a:pt x="344" y="515"/>
                    <a:pt x="369" y="507"/>
                    <a:pt x="391" y="493"/>
                  </a:cubicBezTo>
                  <a:cubicBezTo>
                    <a:pt x="390" y="524"/>
                    <a:pt x="397" y="550"/>
                    <a:pt x="431" y="563"/>
                  </a:cubicBezTo>
                  <a:cubicBezTo>
                    <a:pt x="461" y="574"/>
                    <a:pt x="492" y="581"/>
                    <a:pt x="519" y="590"/>
                  </a:cubicBezTo>
                  <a:cubicBezTo>
                    <a:pt x="501" y="642"/>
                    <a:pt x="408" y="662"/>
                    <a:pt x="316" y="661"/>
                  </a:cubicBezTo>
                  <a:cubicBezTo>
                    <a:pt x="210" y="660"/>
                    <a:pt x="105" y="630"/>
                    <a:pt x="114" y="589"/>
                  </a:cubicBezTo>
                  <a:close/>
                  <a:moveTo>
                    <a:pt x="318" y="722"/>
                  </a:moveTo>
                  <a:cubicBezTo>
                    <a:pt x="316" y="722"/>
                    <a:pt x="316" y="722"/>
                    <a:pt x="316" y="722"/>
                  </a:cubicBezTo>
                  <a:cubicBezTo>
                    <a:pt x="184" y="722"/>
                    <a:pt x="70" y="685"/>
                    <a:pt x="46" y="621"/>
                  </a:cubicBezTo>
                  <a:cubicBezTo>
                    <a:pt x="52" y="616"/>
                    <a:pt x="59" y="611"/>
                    <a:pt x="67" y="606"/>
                  </a:cubicBezTo>
                  <a:cubicBezTo>
                    <a:pt x="78" y="664"/>
                    <a:pt x="187" y="697"/>
                    <a:pt x="316" y="697"/>
                  </a:cubicBezTo>
                  <a:cubicBezTo>
                    <a:pt x="318" y="697"/>
                    <a:pt x="318" y="697"/>
                    <a:pt x="318" y="697"/>
                  </a:cubicBezTo>
                  <a:cubicBezTo>
                    <a:pt x="448" y="697"/>
                    <a:pt x="551" y="665"/>
                    <a:pt x="564" y="608"/>
                  </a:cubicBezTo>
                  <a:cubicBezTo>
                    <a:pt x="572" y="613"/>
                    <a:pt x="578" y="618"/>
                    <a:pt x="585" y="624"/>
                  </a:cubicBezTo>
                  <a:cubicBezTo>
                    <a:pt x="559" y="687"/>
                    <a:pt x="451" y="722"/>
                    <a:pt x="318" y="72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162560" tIns="81280" rIns="162560" bIns="81280"/>
            <a:lstStyle/>
            <a:p>
              <a:pPr>
                <a:defRPr/>
              </a:pPr>
              <a:endParaRPr lang="id-ID" sz="3200">
                <a:latin typeface="Segoe UI" panose="020B0502040204020203" pitchFamily="34" charset="0"/>
              </a:endParaRPr>
            </a:p>
          </p:txBody>
        </p:sp>
        <p:sp>
          <p:nvSpPr>
            <p:cNvPr id="9" name="Freeform 26"/>
            <p:cNvSpPr>
              <a:spLocks noEditPoints="1"/>
            </p:cNvSpPr>
            <p:nvPr/>
          </p:nvSpPr>
          <p:spPr bwMode="auto">
            <a:xfrm flipH="1">
              <a:off x="6356800" y="4148467"/>
              <a:ext cx="953853" cy="1116584"/>
            </a:xfrm>
            <a:custGeom>
              <a:avLst/>
              <a:gdLst>
                <a:gd name="T0" fmla="*/ 565 w 631"/>
                <a:gd name="T1" fmla="*/ 585 h 741"/>
                <a:gd name="T2" fmla="*/ 545 w 631"/>
                <a:gd name="T3" fmla="*/ 531 h 741"/>
                <a:gd name="T4" fmla="*/ 567 w 631"/>
                <a:gd name="T5" fmla="*/ 470 h 741"/>
                <a:gd name="T6" fmla="*/ 568 w 631"/>
                <a:gd name="T7" fmla="*/ 407 h 741"/>
                <a:gd name="T8" fmla="*/ 568 w 631"/>
                <a:gd name="T9" fmla="*/ 345 h 741"/>
                <a:gd name="T10" fmla="*/ 535 w 631"/>
                <a:gd name="T11" fmla="*/ 208 h 741"/>
                <a:gd name="T12" fmla="*/ 476 w 631"/>
                <a:gd name="T13" fmla="*/ 107 h 741"/>
                <a:gd name="T14" fmla="*/ 270 w 631"/>
                <a:gd name="T15" fmla="*/ 60 h 741"/>
                <a:gd name="T16" fmla="*/ 146 w 631"/>
                <a:gd name="T17" fmla="*/ 128 h 741"/>
                <a:gd name="T18" fmla="*/ 102 w 631"/>
                <a:gd name="T19" fmla="*/ 207 h 741"/>
                <a:gd name="T20" fmla="*/ 63 w 631"/>
                <a:gd name="T21" fmla="*/ 310 h 741"/>
                <a:gd name="T22" fmla="*/ 64 w 631"/>
                <a:gd name="T23" fmla="*/ 390 h 741"/>
                <a:gd name="T24" fmla="*/ 69 w 631"/>
                <a:gd name="T25" fmla="*/ 482 h 741"/>
                <a:gd name="T26" fmla="*/ 83 w 631"/>
                <a:gd name="T27" fmla="*/ 539 h 741"/>
                <a:gd name="T28" fmla="*/ 67 w 631"/>
                <a:gd name="T29" fmla="*/ 585 h 741"/>
                <a:gd name="T30" fmla="*/ 2 w 631"/>
                <a:gd name="T31" fmla="*/ 678 h 741"/>
                <a:gd name="T32" fmla="*/ 23 w 631"/>
                <a:gd name="T33" fmla="*/ 741 h 741"/>
                <a:gd name="T34" fmla="*/ 609 w 631"/>
                <a:gd name="T35" fmla="*/ 741 h 741"/>
                <a:gd name="T36" fmla="*/ 630 w 631"/>
                <a:gd name="T37" fmla="*/ 678 h 741"/>
                <a:gd name="T38" fmla="*/ 565 w 631"/>
                <a:gd name="T39" fmla="*/ 585 h 741"/>
                <a:gd name="T40" fmla="*/ 454 w 631"/>
                <a:gd name="T41" fmla="*/ 282 h 741"/>
                <a:gd name="T42" fmla="*/ 452 w 631"/>
                <a:gd name="T43" fmla="*/ 281 h 741"/>
                <a:gd name="T44" fmla="*/ 482 w 631"/>
                <a:gd name="T45" fmla="*/ 305 h 741"/>
                <a:gd name="T46" fmla="*/ 470 w 631"/>
                <a:gd name="T47" fmla="*/ 374 h 741"/>
                <a:gd name="T48" fmla="*/ 460 w 631"/>
                <a:gd name="T49" fmla="*/ 373 h 741"/>
                <a:gd name="T50" fmla="*/ 454 w 631"/>
                <a:gd name="T51" fmla="*/ 282 h 741"/>
                <a:gd name="T52" fmla="*/ 150 w 631"/>
                <a:gd name="T53" fmla="*/ 302 h 741"/>
                <a:gd name="T54" fmla="*/ 184 w 631"/>
                <a:gd name="T55" fmla="*/ 292 h 741"/>
                <a:gd name="T56" fmla="*/ 194 w 631"/>
                <a:gd name="T57" fmla="*/ 284 h 741"/>
                <a:gd name="T58" fmla="*/ 211 w 631"/>
                <a:gd name="T59" fmla="*/ 198 h 741"/>
                <a:gd name="T60" fmla="*/ 213 w 631"/>
                <a:gd name="T61" fmla="*/ 195 h 741"/>
                <a:gd name="T62" fmla="*/ 316 w 631"/>
                <a:gd name="T63" fmla="*/ 252 h 741"/>
                <a:gd name="T64" fmla="*/ 329 w 631"/>
                <a:gd name="T65" fmla="*/ 253 h 741"/>
                <a:gd name="T66" fmla="*/ 394 w 631"/>
                <a:gd name="T67" fmla="*/ 315 h 741"/>
                <a:gd name="T68" fmla="*/ 410 w 631"/>
                <a:gd name="T69" fmla="*/ 360 h 741"/>
                <a:gd name="T70" fmla="*/ 435 w 631"/>
                <a:gd name="T71" fmla="*/ 412 h 741"/>
                <a:gd name="T72" fmla="*/ 316 w 631"/>
                <a:gd name="T73" fmla="*/ 493 h 741"/>
                <a:gd name="T74" fmla="*/ 316 w 631"/>
                <a:gd name="T75" fmla="*/ 493 h 741"/>
                <a:gd name="T76" fmla="*/ 188 w 631"/>
                <a:gd name="T77" fmla="*/ 394 h 741"/>
                <a:gd name="T78" fmla="*/ 150 w 631"/>
                <a:gd name="T79" fmla="*/ 302 h 741"/>
                <a:gd name="T80" fmla="*/ 114 w 631"/>
                <a:gd name="T81" fmla="*/ 589 h 741"/>
                <a:gd name="T82" fmla="*/ 200 w 631"/>
                <a:gd name="T83" fmla="*/ 563 h 741"/>
                <a:gd name="T84" fmla="*/ 240 w 631"/>
                <a:gd name="T85" fmla="*/ 493 h 741"/>
                <a:gd name="T86" fmla="*/ 316 w 631"/>
                <a:gd name="T87" fmla="*/ 515 h 741"/>
                <a:gd name="T88" fmla="*/ 316 w 631"/>
                <a:gd name="T89" fmla="*/ 515 h 741"/>
                <a:gd name="T90" fmla="*/ 391 w 631"/>
                <a:gd name="T91" fmla="*/ 493 h 741"/>
                <a:gd name="T92" fmla="*/ 431 w 631"/>
                <a:gd name="T93" fmla="*/ 563 h 741"/>
                <a:gd name="T94" fmla="*/ 519 w 631"/>
                <a:gd name="T95" fmla="*/ 590 h 741"/>
                <a:gd name="T96" fmla="*/ 316 w 631"/>
                <a:gd name="T97" fmla="*/ 661 h 741"/>
                <a:gd name="T98" fmla="*/ 114 w 631"/>
                <a:gd name="T99" fmla="*/ 589 h 741"/>
                <a:gd name="T100" fmla="*/ 318 w 631"/>
                <a:gd name="T101" fmla="*/ 722 h 741"/>
                <a:gd name="T102" fmla="*/ 316 w 631"/>
                <a:gd name="T103" fmla="*/ 722 h 741"/>
                <a:gd name="T104" fmla="*/ 46 w 631"/>
                <a:gd name="T105" fmla="*/ 621 h 741"/>
                <a:gd name="T106" fmla="*/ 67 w 631"/>
                <a:gd name="T107" fmla="*/ 606 h 741"/>
                <a:gd name="T108" fmla="*/ 316 w 631"/>
                <a:gd name="T109" fmla="*/ 697 h 741"/>
                <a:gd name="T110" fmla="*/ 318 w 631"/>
                <a:gd name="T111" fmla="*/ 697 h 741"/>
                <a:gd name="T112" fmla="*/ 564 w 631"/>
                <a:gd name="T113" fmla="*/ 608 h 741"/>
                <a:gd name="T114" fmla="*/ 585 w 631"/>
                <a:gd name="T115" fmla="*/ 624 h 741"/>
                <a:gd name="T116" fmla="*/ 318 w 631"/>
                <a:gd name="T117" fmla="*/ 72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1" h="741">
                  <a:moveTo>
                    <a:pt x="565" y="585"/>
                  </a:moveTo>
                  <a:cubicBezTo>
                    <a:pt x="577" y="562"/>
                    <a:pt x="566" y="543"/>
                    <a:pt x="545" y="531"/>
                  </a:cubicBezTo>
                  <a:cubicBezTo>
                    <a:pt x="517" y="515"/>
                    <a:pt x="536" y="486"/>
                    <a:pt x="567" y="470"/>
                  </a:cubicBezTo>
                  <a:cubicBezTo>
                    <a:pt x="597" y="454"/>
                    <a:pt x="607" y="426"/>
                    <a:pt x="568" y="407"/>
                  </a:cubicBezTo>
                  <a:cubicBezTo>
                    <a:pt x="530" y="387"/>
                    <a:pt x="532" y="381"/>
                    <a:pt x="568" y="345"/>
                  </a:cubicBezTo>
                  <a:cubicBezTo>
                    <a:pt x="604" y="308"/>
                    <a:pt x="586" y="222"/>
                    <a:pt x="535" y="208"/>
                  </a:cubicBezTo>
                  <a:cubicBezTo>
                    <a:pt x="484" y="194"/>
                    <a:pt x="497" y="166"/>
                    <a:pt x="476" y="107"/>
                  </a:cubicBezTo>
                  <a:cubicBezTo>
                    <a:pt x="456" y="51"/>
                    <a:pt x="319" y="0"/>
                    <a:pt x="270" y="60"/>
                  </a:cubicBezTo>
                  <a:cubicBezTo>
                    <a:pt x="236" y="23"/>
                    <a:pt x="161" y="73"/>
                    <a:pt x="146" y="128"/>
                  </a:cubicBezTo>
                  <a:cubicBezTo>
                    <a:pt x="131" y="184"/>
                    <a:pt x="142" y="199"/>
                    <a:pt x="102" y="207"/>
                  </a:cubicBezTo>
                  <a:cubicBezTo>
                    <a:pt x="62" y="215"/>
                    <a:pt x="37" y="273"/>
                    <a:pt x="63" y="310"/>
                  </a:cubicBezTo>
                  <a:cubicBezTo>
                    <a:pt x="89" y="346"/>
                    <a:pt x="101" y="363"/>
                    <a:pt x="64" y="390"/>
                  </a:cubicBezTo>
                  <a:cubicBezTo>
                    <a:pt x="27" y="417"/>
                    <a:pt x="34" y="465"/>
                    <a:pt x="69" y="482"/>
                  </a:cubicBezTo>
                  <a:cubicBezTo>
                    <a:pt x="104" y="498"/>
                    <a:pt x="111" y="523"/>
                    <a:pt x="83" y="539"/>
                  </a:cubicBezTo>
                  <a:cubicBezTo>
                    <a:pt x="63" y="551"/>
                    <a:pt x="53" y="568"/>
                    <a:pt x="67" y="585"/>
                  </a:cubicBezTo>
                  <a:cubicBezTo>
                    <a:pt x="29" y="603"/>
                    <a:pt x="0" y="629"/>
                    <a:pt x="2" y="678"/>
                  </a:cubicBezTo>
                  <a:cubicBezTo>
                    <a:pt x="2" y="699"/>
                    <a:pt x="10" y="720"/>
                    <a:pt x="23" y="741"/>
                  </a:cubicBezTo>
                  <a:cubicBezTo>
                    <a:pt x="609" y="741"/>
                    <a:pt x="609" y="741"/>
                    <a:pt x="609" y="741"/>
                  </a:cubicBezTo>
                  <a:cubicBezTo>
                    <a:pt x="621" y="720"/>
                    <a:pt x="629" y="699"/>
                    <a:pt x="630" y="678"/>
                  </a:cubicBezTo>
                  <a:cubicBezTo>
                    <a:pt x="631" y="629"/>
                    <a:pt x="603" y="603"/>
                    <a:pt x="565" y="585"/>
                  </a:cubicBezTo>
                  <a:close/>
                  <a:moveTo>
                    <a:pt x="454" y="282"/>
                  </a:moveTo>
                  <a:cubicBezTo>
                    <a:pt x="453" y="281"/>
                    <a:pt x="452" y="281"/>
                    <a:pt x="452" y="281"/>
                  </a:cubicBezTo>
                  <a:cubicBezTo>
                    <a:pt x="467" y="252"/>
                    <a:pt x="479" y="289"/>
                    <a:pt x="482" y="305"/>
                  </a:cubicBezTo>
                  <a:cubicBezTo>
                    <a:pt x="486" y="328"/>
                    <a:pt x="481" y="355"/>
                    <a:pt x="470" y="374"/>
                  </a:cubicBezTo>
                  <a:cubicBezTo>
                    <a:pt x="467" y="373"/>
                    <a:pt x="464" y="373"/>
                    <a:pt x="460" y="373"/>
                  </a:cubicBezTo>
                  <a:cubicBezTo>
                    <a:pt x="411" y="378"/>
                    <a:pt x="527" y="312"/>
                    <a:pt x="454" y="282"/>
                  </a:cubicBezTo>
                  <a:close/>
                  <a:moveTo>
                    <a:pt x="150" y="302"/>
                  </a:moveTo>
                  <a:cubicBezTo>
                    <a:pt x="156" y="273"/>
                    <a:pt x="172" y="265"/>
                    <a:pt x="184" y="292"/>
                  </a:cubicBezTo>
                  <a:cubicBezTo>
                    <a:pt x="194" y="314"/>
                    <a:pt x="196" y="325"/>
                    <a:pt x="194" y="284"/>
                  </a:cubicBezTo>
                  <a:cubicBezTo>
                    <a:pt x="193" y="256"/>
                    <a:pt x="199" y="226"/>
                    <a:pt x="211" y="198"/>
                  </a:cubicBezTo>
                  <a:cubicBezTo>
                    <a:pt x="212" y="197"/>
                    <a:pt x="212" y="196"/>
                    <a:pt x="213" y="195"/>
                  </a:cubicBezTo>
                  <a:cubicBezTo>
                    <a:pt x="232" y="223"/>
                    <a:pt x="270" y="249"/>
                    <a:pt x="316" y="252"/>
                  </a:cubicBezTo>
                  <a:cubicBezTo>
                    <a:pt x="321" y="252"/>
                    <a:pt x="325" y="253"/>
                    <a:pt x="329" y="253"/>
                  </a:cubicBezTo>
                  <a:cubicBezTo>
                    <a:pt x="417" y="251"/>
                    <a:pt x="322" y="306"/>
                    <a:pt x="394" y="315"/>
                  </a:cubicBezTo>
                  <a:cubicBezTo>
                    <a:pt x="446" y="322"/>
                    <a:pt x="436" y="331"/>
                    <a:pt x="410" y="360"/>
                  </a:cubicBezTo>
                  <a:cubicBezTo>
                    <a:pt x="392" y="380"/>
                    <a:pt x="397" y="406"/>
                    <a:pt x="435" y="412"/>
                  </a:cubicBezTo>
                  <a:cubicBezTo>
                    <a:pt x="410" y="459"/>
                    <a:pt x="370" y="493"/>
                    <a:pt x="316" y="493"/>
                  </a:cubicBezTo>
                  <a:cubicBezTo>
                    <a:pt x="316" y="493"/>
                    <a:pt x="316" y="493"/>
                    <a:pt x="316" y="493"/>
                  </a:cubicBezTo>
                  <a:cubicBezTo>
                    <a:pt x="256" y="493"/>
                    <a:pt x="212" y="451"/>
                    <a:pt x="188" y="394"/>
                  </a:cubicBezTo>
                  <a:cubicBezTo>
                    <a:pt x="157" y="389"/>
                    <a:pt x="143" y="339"/>
                    <a:pt x="150" y="302"/>
                  </a:cubicBezTo>
                  <a:close/>
                  <a:moveTo>
                    <a:pt x="114" y="589"/>
                  </a:moveTo>
                  <a:cubicBezTo>
                    <a:pt x="141" y="580"/>
                    <a:pt x="171" y="573"/>
                    <a:pt x="200" y="563"/>
                  </a:cubicBezTo>
                  <a:cubicBezTo>
                    <a:pt x="234" y="550"/>
                    <a:pt x="241" y="524"/>
                    <a:pt x="240" y="493"/>
                  </a:cubicBezTo>
                  <a:cubicBezTo>
                    <a:pt x="262" y="507"/>
                    <a:pt x="287" y="515"/>
                    <a:pt x="316" y="515"/>
                  </a:cubicBezTo>
                  <a:cubicBezTo>
                    <a:pt x="316" y="515"/>
                    <a:pt x="316" y="515"/>
                    <a:pt x="316" y="515"/>
                  </a:cubicBezTo>
                  <a:cubicBezTo>
                    <a:pt x="344" y="515"/>
                    <a:pt x="369" y="507"/>
                    <a:pt x="391" y="493"/>
                  </a:cubicBezTo>
                  <a:cubicBezTo>
                    <a:pt x="390" y="524"/>
                    <a:pt x="397" y="550"/>
                    <a:pt x="431" y="563"/>
                  </a:cubicBezTo>
                  <a:cubicBezTo>
                    <a:pt x="461" y="574"/>
                    <a:pt x="492" y="581"/>
                    <a:pt x="519" y="590"/>
                  </a:cubicBezTo>
                  <a:cubicBezTo>
                    <a:pt x="501" y="642"/>
                    <a:pt x="408" y="662"/>
                    <a:pt x="316" y="661"/>
                  </a:cubicBezTo>
                  <a:cubicBezTo>
                    <a:pt x="210" y="660"/>
                    <a:pt x="105" y="630"/>
                    <a:pt x="114" y="589"/>
                  </a:cubicBezTo>
                  <a:close/>
                  <a:moveTo>
                    <a:pt x="318" y="722"/>
                  </a:moveTo>
                  <a:cubicBezTo>
                    <a:pt x="316" y="722"/>
                    <a:pt x="316" y="722"/>
                    <a:pt x="316" y="722"/>
                  </a:cubicBezTo>
                  <a:cubicBezTo>
                    <a:pt x="184" y="722"/>
                    <a:pt x="70" y="685"/>
                    <a:pt x="46" y="621"/>
                  </a:cubicBezTo>
                  <a:cubicBezTo>
                    <a:pt x="52" y="616"/>
                    <a:pt x="59" y="611"/>
                    <a:pt x="67" y="606"/>
                  </a:cubicBezTo>
                  <a:cubicBezTo>
                    <a:pt x="78" y="664"/>
                    <a:pt x="187" y="697"/>
                    <a:pt x="316" y="697"/>
                  </a:cubicBezTo>
                  <a:cubicBezTo>
                    <a:pt x="318" y="697"/>
                    <a:pt x="318" y="697"/>
                    <a:pt x="318" y="697"/>
                  </a:cubicBezTo>
                  <a:cubicBezTo>
                    <a:pt x="448" y="697"/>
                    <a:pt x="551" y="665"/>
                    <a:pt x="564" y="608"/>
                  </a:cubicBezTo>
                  <a:cubicBezTo>
                    <a:pt x="572" y="613"/>
                    <a:pt x="578" y="618"/>
                    <a:pt x="585" y="624"/>
                  </a:cubicBezTo>
                  <a:cubicBezTo>
                    <a:pt x="559" y="687"/>
                    <a:pt x="451" y="722"/>
                    <a:pt x="318" y="722"/>
                  </a:cubicBez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</p:spPr>
          <p:txBody>
            <a:bodyPr lIns="162560" tIns="81280" rIns="162560" bIns="81280"/>
            <a:lstStyle/>
            <a:p>
              <a:pPr>
                <a:defRPr/>
              </a:pPr>
              <a:endParaRPr lang="id-ID" sz="3200">
                <a:latin typeface="Segoe UI" panose="020B0502040204020203" pitchFamily="34" charset="0"/>
              </a:endParaRPr>
            </a:p>
          </p:txBody>
        </p:sp>
        <p:sp>
          <p:nvSpPr>
            <p:cNvPr id="10" name="Freeform 9"/>
            <p:cNvSpPr>
              <a:spLocks noEditPoints="1"/>
            </p:cNvSpPr>
            <p:nvPr/>
          </p:nvSpPr>
          <p:spPr bwMode="auto">
            <a:xfrm flipH="1">
              <a:off x="4054043" y="4148467"/>
              <a:ext cx="1053184" cy="1124096"/>
            </a:xfrm>
            <a:custGeom>
              <a:avLst/>
              <a:gdLst>
                <a:gd name="T0" fmla="*/ 743 w 957"/>
                <a:gd name="T1" fmla="*/ 313 h 1020"/>
                <a:gd name="T2" fmla="*/ 756 w 957"/>
                <a:gd name="T3" fmla="*/ 428 h 1020"/>
                <a:gd name="T4" fmla="*/ 704 w 957"/>
                <a:gd name="T5" fmla="*/ 513 h 1020"/>
                <a:gd name="T6" fmla="*/ 724 w 957"/>
                <a:gd name="T7" fmla="*/ 341 h 1020"/>
                <a:gd name="T8" fmla="*/ 704 w 957"/>
                <a:gd name="T9" fmla="*/ 152 h 1020"/>
                <a:gd name="T10" fmla="*/ 953 w 957"/>
                <a:gd name="T11" fmla="*/ 925 h 1020"/>
                <a:gd name="T12" fmla="*/ 704 w 957"/>
                <a:gd name="T13" fmla="*/ 1020 h 1020"/>
                <a:gd name="T14" fmla="*/ 478 w 957"/>
                <a:gd name="T15" fmla="*/ 16 h 1020"/>
                <a:gd name="T16" fmla="*/ 704 w 957"/>
                <a:gd name="T17" fmla="*/ 308 h 1020"/>
                <a:gd name="T18" fmla="*/ 679 w 957"/>
                <a:gd name="T19" fmla="*/ 494 h 1020"/>
                <a:gd name="T20" fmla="*/ 704 w 957"/>
                <a:gd name="T21" fmla="*/ 513 h 1020"/>
                <a:gd name="T22" fmla="*/ 665 w 957"/>
                <a:gd name="T23" fmla="*/ 566 h 1020"/>
                <a:gd name="T24" fmla="*/ 684 w 957"/>
                <a:gd name="T25" fmla="*/ 723 h 1020"/>
                <a:gd name="T26" fmla="*/ 704 w 957"/>
                <a:gd name="T27" fmla="*/ 1020 h 1020"/>
                <a:gd name="T28" fmla="*/ 478 w 957"/>
                <a:gd name="T29" fmla="*/ 984 h 1020"/>
                <a:gd name="T30" fmla="*/ 493 w 957"/>
                <a:gd name="T31" fmla="*/ 969 h 1020"/>
                <a:gd name="T32" fmla="*/ 478 w 957"/>
                <a:gd name="T33" fmla="*/ 955 h 1020"/>
                <a:gd name="T34" fmla="*/ 480 w 957"/>
                <a:gd name="T35" fmla="*/ 945 h 1020"/>
                <a:gd name="T36" fmla="*/ 480 w 957"/>
                <a:gd name="T37" fmla="*/ 916 h 1020"/>
                <a:gd name="T38" fmla="*/ 478 w 957"/>
                <a:gd name="T39" fmla="*/ 901 h 1020"/>
                <a:gd name="T40" fmla="*/ 589 w 957"/>
                <a:gd name="T41" fmla="*/ 663 h 1020"/>
                <a:gd name="T42" fmla="*/ 479 w 957"/>
                <a:gd name="T43" fmla="*/ 709 h 1020"/>
                <a:gd name="T44" fmla="*/ 478 w 957"/>
                <a:gd name="T45" fmla="*/ 613 h 1020"/>
                <a:gd name="T46" fmla="*/ 519 w 957"/>
                <a:gd name="T47" fmla="*/ 628 h 1020"/>
                <a:gd name="T48" fmla="*/ 478 w 957"/>
                <a:gd name="T49" fmla="*/ 512 h 1020"/>
                <a:gd name="T50" fmla="*/ 587 w 957"/>
                <a:gd name="T51" fmla="*/ 502 h 1020"/>
                <a:gd name="T52" fmla="*/ 664 w 957"/>
                <a:gd name="T53" fmla="*/ 319 h 1020"/>
                <a:gd name="T54" fmla="*/ 478 w 957"/>
                <a:gd name="T55" fmla="*/ 16 h 1020"/>
                <a:gd name="T56" fmla="*/ 395 w 957"/>
                <a:gd name="T57" fmla="*/ 35 h 1020"/>
                <a:gd name="T58" fmla="*/ 478 w 957"/>
                <a:gd name="T59" fmla="*/ 16 h 1020"/>
                <a:gd name="T60" fmla="*/ 425 w 957"/>
                <a:gd name="T61" fmla="*/ 204 h 1020"/>
                <a:gd name="T62" fmla="*/ 294 w 957"/>
                <a:gd name="T63" fmla="*/ 284 h 1020"/>
                <a:gd name="T64" fmla="*/ 362 w 957"/>
                <a:gd name="T65" fmla="*/ 506 h 1020"/>
                <a:gd name="T66" fmla="*/ 477 w 957"/>
                <a:gd name="T67" fmla="*/ 478 h 1020"/>
                <a:gd name="T68" fmla="*/ 478 w 957"/>
                <a:gd name="T69" fmla="*/ 512 h 1020"/>
                <a:gd name="T70" fmla="*/ 438 w 957"/>
                <a:gd name="T71" fmla="*/ 628 h 1020"/>
                <a:gd name="T72" fmla="*/ 478 w 957"/>
                <a:gd name="T73" fmla="*/ 709 h 1020"/>
                <a:gd name="T74" fmla="*/ 370 w 957"/>
                <a:gd name="T75" fmla="*/ 665 h 1020"/>
                <a:gd name="T76" fmla="*/ 478 w 957"/>
                <a:gd name="T77" fmla="*/ 901 h 1020"/>
                <a:gd name="T78" fmla="*/ 478 w 957"/>
                <a:gd name="T79" fmla="*/ 916 h 1020"/>
                <a:gd name="T80" fmla="*/ 478 w 957"/>
                <a:gd name="T81" fmla="*/ 945 h 1020"/>
                <a:gd name="T82" fmla="*/ 466 w 957"/>
                <a:gd name="T83" fmla="*/ 969 h 1020"/>
                <a:gd name="T84" fmla="*/ 478 w 957"/>
                <a:gd name="T85" fmla="*/ 1020 h 1020"/>
                <a:gd name="T86" fmla="*/ 253 w 957"/>
                <a:gd name="T87" fmla="*/ 730 h 1020"/>
                <a:gd name="T88" fmla="*/ 342 w 957"/>
                <a:gd name="T89" fmla="*/ 640 h 1020"/>
                <a:gd name="T90" fmla="*/ 265 w 957"/>
                <a:gd name="T91" fmla="*/ 519 h 1020"/>
                <a:gd name="T92" fmla="*/ 253 w 957"/>
                <a:gd name="T93" fmla="*/ 477 h 1020"/>
                <a:gd name="T94" fmla="*/ 276 w 957"/>
                <a:gd name="T95" fmla="*/ 341 h 1020"/>
                <a:gd name="T96" fmla="*/ 253 w 957"/>
                <a:gd name="T97" fmla="*/ 143 h 1020"/>
                <a:gd name="T98" fmla="*/ 214 w 957"/>
                <a:gd name="T99" fmla="*/ 313 h 1020"/>
                <a:gd name="T100" fmla="*/ 253 w 957"/>
                <a:gd name="T101" fmla="*/ 310 h 1020"/>
                <a:gd name="T102" fmla="*/ 253 w 957"/>
                <a:gd name="T103" fmla="*/ 477 h 1020"/>
                <a:gd name="T104" fmla="*/ 227 w 957"/>
                <a:gd name="T105" fmla="*/ 490 h 1020"/>
                <a:gd name="T106" fmla="*/ 199 w 957"/>
                <a:gd name="T107" fmla="*/ 359 h 1020"/>
                <a:gd name="T108" fmla="*/ 253 w 957"/>
                <a:gd name="T109" fmla="*/ 1020 h 1020"/>
                <a:gd name="T110" fmla="*/ 3 w 957"/>
                <a:gd name="T111" fmla="*/ 925 h 1020"/>
                <a:gd name="T112" fmla="*/ 253 w 957"/>
                <a:gd name="T113" fmla="*/ 1020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57" h="1020">
                  <a:moveTo>
                    <a:pt x="704" y="152"/>
                  </a:moveTo>
                  <a:cubicBezTo>
                    <a:pt x="723" y="197"/>
                    <a:pt x="736" y="251"/>
                    <a:pt x="743" y="313"/>
                  </a:cubicBezTo>
                  <a:cubicBezTo>
                    <a:pt x="750" y="327"/>
                    <a:pt x="755" y="342"/>
                    <a:pt x="757" y="359"/>
                  </a:cubicBezTo>
                  <a:cubicBezTo>
                    <a:pt x="761" y="381"/>
                    <a:pt x="760" y="406"/>
                    <a:pt x="756" y="428"/>
                  </a:cubicBezTo>
                  <a:cubicBezTo>
                    <a:pt x="751" y="452"/>
                    <a:pt x="742" y="473"/>
                    <a:pt x="729" y="490"/>
                  </a:cubicBezTo>
                  <a:cubicBezTo>
                    <a:pt x="722" y="500"/>
                    <a:pt x="713" y="508"/>
                    <a:pt x="704" y="513"/>
                  </a:cubicBezTo>
                  <a:cubicBezTo>
                    <a:pt x="704" y="476"/>
                    <a:pt x="704" y="476"/>
                    <a:pt x="704" y="476"/>
                  </a:cubicBezTo>
                  <a:cubicBezTo>
                    <a:pt x="730" y="445"/>
                    <a:pt x="739" y="384"/>
                    <a:pt x="724" y="341"/>
                  </a:cubicBezTo>
                  <a:cubicBezTo>
                    <a:pt x="718" y="320"/>
                    <a:pt x="710" y="310"/>
                    <a:pt x="704" y="308"/>
                  </a:cubicBezTo>
                  <a:lnTo>
                    <a:pt x="704" y="152"/>
                  </a:lnTo>
                  <a:close/>
                  <a:moveTo>
                    <a:pt x="704" y="731"/>
                  </a:moveTo>
                  <a:cubicBezTo>
                    <a:pt x="815" y="772"/>
                    <a:pt x="957" y="791"/>
                    <a:pt x="953" y="925"/>
                  </a:cubicBezTo>
                  <a:cubicBezTo>
                    <a:pt x="952" y="956"/>
                    <a:pt x="940" y="988"/>
                    <a:pt x="921" y="1020"/>
                  </a:cubicBezTo>
                  <a:cubicBezTo>
                    <a:pt x="704" y="1020"/>
                    <a:pt x="704" y="1020"/>
                    <a:pt x="704" y="1020"/>
                  </a:cubicBezTo>
                  <a:lnTo>
                    <a:pt x="704" y="731"/>
                  </a:lnTo>
                  <a:close/>
                  <a:moveTo>
                    <a:pt x="478" y="16"/>
                  </a:moveTo>
                  <a:cubicBezTo>
                    <a:pt x="588" y="0"/>
                    <a:pt x="661" y="52"/>
                    <a:pt x="704" y="152"/>
                  </a:cubicBezTo>
                  <a:cubicBezTo>
                    <a:pt x="704" y="308"/>
                    <a:pt x="704" y="308"/>
                    <a:pt x="704" y="308"/>
                  </a:cubicBezTo>
                  <a:cubicBezTo>
                    <a:pt x="693" y="305"/>
                    <a:pt x="684" y="321"/>
                    <a:pt x="680" y="350"/>
                  </a:cubicBezTo>
                  <a:cubicBezTo>
                    <a:pt x="675" y="381"/>
                    <a:pt x="674" y="429"/>
                    <a:pt x="679" y="494"/>
                  </a:cubicBezTo>
                  <a:cubicBezTo>
                    <a:pt x="688" y="491"/>
                    <a:pt x="697" y="484"/>
                    <a:pt x="704" y="476"/>
                  </a:cubicBezTo>
                  <a:cubicBezTo>
                    <a:pt x="704" y="513"/>
                    <a:pt x="704" y="513"/>
                    <a:pt x="704" y="513"/>
                  </a:cubicBezTo>
                  <a:cubicBezTo>
                    <a:pt x="700" y="515"/>
                    <a:pt x="696" y="517"/>
                    <a:pt x="692" y="519"/>
                  </a:cubicBezTo>
                  <a:cubicBezTo>
                    <a:pt x="684" y="535"/>
                    <a:pt x="675" y="552"/>
                    <a:pt x="665" y="566"/>
                  </a:cubicBezTo>
                  <a:cubicBezTo>
                    <a:pt x="654" y="594"/>
                    <a:pt x="635" y="619"/>
                    <a:pt x="614" y="640"/>
                  </a:cubicBezTo>
                  <a:cubicBezTo>
                    <a:pt x="621" y="675"/>
                    <a:pt x="640" y="705"/>
                    <a:pt x="684" y="723"/>
                  </a:cubicBezTo>
                  <a:cubicBezTo>
                    <a:pt x="690" y="726"/>
                    <a:pt x="697" y="728"/>
                    <a:pt x="704" y="731"/>
                  </a:cubicBezTo>
                  <a:cubicBezTo>
                    <a:pt x="704" y="1020"/>
                    <a:pt x="704" y="1020"/>
                    <a:pt x="704" y="1020"/>
                  </a:cubicBezTo>
                  <a:cubicBezTo>
                    <a:pt x="478" y="1020"/>
                    <a:pt x="478" y="1020"/>
                    <a:pt x="478" y="1020"/>
                  </a:cubicBezTo>
                  <a:cubicBezTo>
                    <a:pt x="478" y="984"/>
                    <a:pt x="478" y="984"/>
                    <a:pt x="478" y="984"/>
                  </a:cubicBezTo>
                  <a:cubicBezTo>
                    <a:pt x="479" y="984"/>
                    <a:pt x="479" y="984"/>
                    <a:pt x="480" y="984"/>
                  </a:cubicBezTo>
                  <a:cubicBezTo>
                    <a:pt x="487" y="984"/>
                    <a:pt x="493" y="977"/>
                    <a:pt x="493" y="969"/>
                  </a:cubicBezTo>
                  <a:cubicBezTo>
                    <a:pt x="493" y="961"/>
                    <a:pt x="487" y="955"/>
                    <a:pt x="480" y="955"/>
                  </a:cubicBezTo>
                  <a:cubicBezTo>
                    <a:pt x="479" y="955"/>
                    <a:pt x="479" y="955"/>
                    <a:pt x="478" y="955"/>
                  </a:cubicBezTo>
                  <a:cubicBezTo>
                    <a:pt x="478" y="945"/>
                    <a:pt x="478" y="945"/>
                    <a:pt x="478" y="945"/>
                  </a:cubicBezTo>
                  <a:cubicBezTo>
                    <a:pt x="479" y="945"/>
                    <a:pt x="479" y="945"/>
                    <a:pt x="480" y="945"/>
                  </a:cubicBezTo>
                  <a:cubicBezTo>
                    <a:pt x="487" y="945"/>
                    <a:pt x="493" y="938"/>
                    <a:pt x="493" y="930"/>
                  </a:cubicBezTo>
                  <a:cubicBezTo>
                    <a:pt x="493" y="922"/>
                    <a:pt x="487" y="916"/>
                    <a:pt x="480" y="916"/>
                  </a:cubicBezTo>
                  <a:cubicBezTo>
                    <a:pt x="479" y="916"/>
                    <a:pt x="479" y="916"/>
                    <a:pt x="478" y="916"/>
                  </a:cubicBezTo>
                  <a:cubicBezTo>
                    <a:pt x="478" y="901"/>
                    <a:pt x="478" y="901"/>
                    <a:pt x="478" y="901"/>
                  </a:cubicBezTo>
                  <a:cubicBezTo>
                    <a:pt x="556" y="871"/>
                    <a:pt x="598" y="831"/>
                    <a:pt x="661" y="751"/>
                  </a:cubicBezTo>
                  <a:cubicBezTo>
                    <a:pt x="625" y="737"/>
                    <a:pt x="602" y="703"/>
                    <a:pt x="589" y="663"/>
                  </a:cubicBezTo>
                  <a:cubicBezTo>
                    <a:pt x="553" y="691"/>
                    <a:pt x="514" y="709"/>
                    <a:pt x="485" y="709"/>
                  </a:cubicBezTo>
                  <a:cubicBezTo>
                    <a:pt x="483" y="709"/>
                    <a:pt x="481" y="709"/>
                    <a:pt x="479" y="709"/>
                  </a:cubicBezTo>
                  <a:cubicBezTo>
                    <a:pt x="478" y="709"/>
                    <a:pt x="478" y="709"/>
                    <a:pt x="478" y="709"/>
                  </a:cubicBezTo>
                  <a:cubicBezTo>
                    <a:pt x="478" y="613"/>
                    <a:pt x="478" y="613"/>
                    <a:pt x="478" y="613"/>
                  </a:cubicBezTo>
                  <a:cubicBezTo>
                    <a:pt x="479" y="613"/>
                    <a:pt x="479" y="613"/>
                    <a:pt x="479" y="613"/>
                  </a:cubicBezTo>
                  <a:cubicBezTo>
                    <a:pt x="493" y="613"/>
                    <a:pt x="503" y="634"/>
                    <a:pt x="519" y="628"/>
                  </a:cubicBezTo>
                  <a:cubicBezTo>
                    <a:pt x="555" y="615"/>
                    <a:pt x="571" y="591"/>
                    <a:pt x="571" y="565"/>
                  </a:cubicBezTo>
                  <a:cubicBezTo>
                    <a:pt x="571" y="529"/>
                    <a:pt x="525" y="512"/>
                    <a:pt x="478" y="512"/>
                  </a:cubicBezTo>
                  <a:cubicBezTo>
                    <a:pt x="478" y="478"/>
                    <a:pt x="478" y="478"/>
                    <a:pt x="478" y="478"/>
                  </a:cubicBezTo>
                  <a:cubicBezTo>
                    <a:pt x="531" y="470"/>
                    <a:pt x="566" y="485"/>
                    <a:pt x="587" y="502"/>
                  </a:cubicBezTo>
                  <a:cubicBezTo>
                    <a:pt x="588" y="503"/>
                    <a:pt x="590" y="504"/>
                    <a:pt x="591" y="506"/>
                  </a:cubicBezTo>
                  <a:cubicBezTo>
                    <a:pt x="644" y="538"/>
                    <a:pt x="663" y="405"/>
                    <a:pt x="664" y="319"/>
                  </a:cubicBezTo>
                  <a:cubicBezTo>
                    <a:pt x="580" y="314"/>
                    <a:pt x="531" y="271"/>
                    <a:pt x="478" y="235"/>
                  </a:cubicBezTo>
                  <a:lnTo>
                    <a:pt x="478" y="16"/>
                  </a:lnTo>
                  <a:close/>
                  <a:moveTo>
                    <a:pt x="253" y="143"/>
                  </a:moveTo>
                  <a:cubicBezTo>
                    <a:pt x="281" y="83"/>
                    <a:pt x="325" y="38"/>
                    <a:pt x="395" y="35"/>
                  </a:cubicBezTo>
                  <a:cubicBezTo>
                    <a:pt x="408" y="31"/>
                    <a:pt x="422" y="27"/>
                    <a:pt x="437" y="25"/>
                  </a:cubicBezTo>
                  <a:cubicBezTo>
                    <a:pt x="451" y="21"/>
                    <a:pt x="465" y="18"/>
                    <a:pt x="478" y="16"/>
                  </a:cubicBezTo>
                  <a:cubicBezTo>
                    <a:pt x="478" y="235"/>
                    <a:pt x="478" y="235"/>
                    <a:pt x="478" y="235"/>
                  </a:cubicBezTo>
                  <a:cubicBezTo>
                    <a:pt x="461" y="223"/>
                    <a:pt x="444" y="212"/>
                    <a:pt x="425" y="204"/>
                  </a:cubicBezTo>
                  <a:cubicBezTo>
                    <a:pt x="378" y="183"/>
                    <a:pt x="333" y="179"/>
                    <a:pt x="316" y="207"/>
                  </a:cubicBezTo>
                  <a:cubicBezTo>
                    <a:pt x="303" y="228"/>
                    <a:pt x="296" y="254"/>
                    <a:pt x="294" y="284"/>
                  </a:cubicBezTo>
                  <a:cubicBezTo>
                    <a:pt x="294" y="285"/>
                    <a:pt x="294" y="287"/>
                    <a:pt x="294" y="289"/>
                  </a:cubicBezTo>
                  <a:cubicBezTo>
                    <a:pt x="290" y="370"/>
                    <a:pt x="303" y="542"/>
                    <a:pt x="362" y="506"/>
                  </a:cubicBezTo>
                  <a:cubicBezTo>
                    <a:pt x="364" y="504"/>
                    <a:pt x="365" y="503"/>
                    <a:pt x="367" y="502"/>
                  </a:cubicBezTo>
                  <a:cubicBezTo>
                    <a:pt x="388" y="485"/>
                    <a:pt x="423" y="469"/>
                    <a:pt x="477" y="478"/>
                  </a:cubicBezTo>
                  <a:cubicBezTo>
                    <a:pt x="478" y="478"/>
                    <a:pt x="478" y="478"/>
                    <a:pt x="478" y="478"/>
                  </a:cubicBezTo>
                  <a:cubicBezTo>
                    <a:pt x="478" y="512"/>
                    <a:pt x="478" y="512"/>
                    <a:pt x="478" y="512"/>
                  </a:cubicBezTo>
                  <a:cubicBezTo>
                    <a:pt x="432" y="512"/>
                    <a:pt x="384" y="529"/>
                    <a:pt x="382" y="561"/>
                  </a:cubicBezTo>
                  <a:cubicBezTo>
                    <a:pt x="380" y="588"/>
                    <a:pt x="400" y="615"/>
                    <a:pt x="438" y="628"/>
                  </a:cubicBezTo>
                  <a:cubicBezTo>
                    <a:pt x="454" y="634"/>
                    <a:pt x="464" y="613"/>
                    <a:pt x="478" y="613"/>
                  </a:cubicBezTo>
                  <a:cubicBezTo>
                    <a:pt x="478" y="709"/>
                    <a:pt x="478" y="709"/>
                    <a:pt x="478" y="709"/>
                  </a:cubicBezTo>
                  <a:cubicBezTo>
                    <a:pt x="477" y="709"/>
                    <a:pt x="475" y="709"/>
                    <a:pt x="472" y="709"/>
                  </a:cubicBezTo>
                  <a:cubicBezTo>
                    <a:pt x="444" y="709"/>
                    <a:pt x="405" y="692"/>
                    <a:pt x="370" y="665"/>
                  </a:cubicBezTo>
                  <a:cubicBezTo>
                    <a:pt x="357" y="704"/>
                    <a:pt x="334" y="737"/>
                    <a:pt x="298" y="751"/>
                  </a:cubicBezTo>
                  <a:cubicBezTo>
                    <a:pt x="358" y="841"/>
                    <a:pt x="407" y="878"/>
                    <a:pt x="478" y="901"/>
                  </a:cubicBezTo>
                  <a:cubicBezTo>
                    <a:pt x="478" y="901"/>
                    <a:pt x="478" y="901"/>
                    <a:pt x="478" y="901"/>
                  </a:cubicBezTo>
                  <a:cubicBezTo>
                    <a:pt x="478" y="916"/>
                    <a:pt x="478" y="916"/>
                    <a:pt x="478" y="916"/>
                  </a:cubicBezTo>
                  <a:cubicBezTo>
                    <a:pt x="471" y="916"/>
                    <a:pt x="466" y="923"/>
                    <a:pt x="466" y="930"/>
                  </a:cubicBezTo>
                  <a:cubicBezTo>
                    <a:pt x="466" y="938"/>
                    <a:pt x="471" y="944"/>
                    <a:pt x="478" y="945"/>
                  </a:cubicBezTo>
                  <a:cubicBezTo>
                    <a:pt x="478" y="955"/>
                    <a:pt x="478" y="955"/>
                    <a:pt x="478" y="955"/>
                  </a:cubicBezTo>
                  <a:cubicBezTo>
                    <a:pt x="471" y="956"/>
                    <a:pt x="466" y="962"/>
                    <a:pt x="466" y="969"/>
                  </a:cubicBezTo>
                  <a:cubicBezTo>
                    <a:pt x="466" y="977"/>
                    <a:pt x="471" y="983"/>
                    <a:pt x="478" y="984"/>
                  </a:cubicBezTo>
                  <a:cubicBezTo>
                    <a:pt x="478" y="1020"/>
                    <a:pt x="478" y="1020"/>
                    <a:pt x="478" y="1020"/>
                  </a:cubicBezTo>
                  <a:cubicBezTo>
                    <a:pt x="253" y="1020"/>
                    <a:pt x="253" y="1020"/>
                    <a:pt x="253" y="1020"/>
                  </a:cubicBezTo>
                  <a:cubicBezTo>
                    <a:pt x="253" y="730"/>
                    <a:pt x="253" y="730"/>
                    <a:pt x="253" y="730"/>
                  </a:cubicBezTo>
                  <a:cubicBezTo>
                    <a:pt x="260" y="728"/>
                    <a:pt x="266" y="726"/>
                    <a:pt x="272" y="723"/>
                  </a:cubicBezTo>
                  <a:cubicBezTo>
                    <a:pt x="317" y="704"/>
                    <a:pt x="336" y="675"/>
                    <a:pt x="342" y="640"/>
                  </a:cubicBezTo>
                  <a:cubicBezTo>
                    <a:pt x="322" y="619"/>
                    <a:pt x="304" y="595"/>
                    <a:pt x="293" y="569"/>
                  </a:cubicBezTo>
                  <a:cubicBezTo>
                    <a:pt x="282" y="554"/>
                    <a:pt x="273" y="537"/>
                    <a:pt x="265" y="519"/>
                  </a:cubicBezTo>
                  <a:cubicBezTo>
                    <a:pt x="261" y="517"/>
                    <a:pt x="257" y="516"/>
                    <a:pt x="253" y="513"/>
                  </a:cubicBezTo>
                  <a:cubicBezTo>
                    <a:pt x="253" y="477"/>
                    <a:pt x="253" y="477"/>
                    <a:pt x="253" y="477"/>
                  </a:cubicBezTo>
                  <a:cubicBezTo>
                    <a:pt x="260" y="485"/>
                    <a:pt x="269" y="491"/>
                    <a:pt x="278" y="494"/>
                  </a:cubicBezTo>
                  <a:cubicBezTo>
                    <a:pt x="283" y="431"/>
                    <a:pt x="283" y="374"/>
                    <a:pt x="276" y="341"/>
                  </a:cubicBezTo>
                  <a:cubicBezTo>
                    <a:pt x="271" y="317"/>
                    <a:pt x="262" y="308"/>
                    <a:pt x="253" y="310"/>
                  </a:cubicBezTo>
                  <a:lnTo>
                    <a:pt x="253" y="143"/>
                  </a:lnTo>
                  <a:close/>
                  <a:moveTo>
                    <a:pt x="214" y="313"/>
                  </a:moveTo>
                  <a:cubicBezTo>
                    <a:pt x="214" y="313"/>
                    <a:pt x="214" y="313"/>
                    <a:pt x="214" y="313"/>
                  </a:cubicBezTo>
                  <a:cubicBezTo>
                    <a:pt x="218" y="258"/>
                    <a:pt x="229" y="195"/>
                    <a:pt x="253" y="143"/>
                  </a:cubicBezTo>
                  <a:cubicBezTo>
                    <a:pt x="253" y="310"/>
                    <a:pt x="253" y="310"/>
                    <a:pt x="253" y="310"/>
                  </a:cubicBezTo>
                  <a:cubicBezTo>
                    <a:pt x="246" y="312"/>
                    <a:pt x="238" y="323"/>
                    <a:pt x="233" y="339"/>
                  </a:cubicBezTo>
                  <a:cubicBezTo>
                    <a:pt x="217" y="383"/>
                    <a:pt x="226" y="445"/>
                    <a:pt x="253" y="477"/>
                  </a:cubicBezTo>
                  <a:cubicBezTo>
                    <a:pt x="253" y="513"/>
                    <a:pt x="253" y="513"/>
                    <a:pt x="253" y="513"/>
                  </a:cubicBezTo>
                  <a:cubicBezTo>
                    <a:pt x="243" y="508"/>
                    <a:pt x="235" y="500"/>
                    <a:pt x="227" y="490"/>
                  </a:cubicBezTo>
                  <a:cubicBezTo>
                    <a:pt x="214" y="473"/>
                    <a:pt x="206" y="452"/>
                    <a:pt x="201" y="428"/>
                  </a:cubicBezTo>
                  <a:cubicBezTo>
                    <a:pt x="196" y="406"/>
                    <a:pt x="195" y="381"/>
                    <a:pt x="199" y="359"/>
                  </a:cubicBezTo>
                  <a:cubicBezTo>
                    <a:pt x="202" y="342"/>
                    <a:pt x="206" y="326"/>
                    <a:pt x="214" y="313"/>
                  </a:cubicBezTo>
                  <a:moveTo>
                    <a:pt x="253" y="1020"/>
                  </a:moveTo>
                  <a:cubicBezTo>
                    <a:pt x="35" y="1020"/>
                    <a:pt x="35" y="1020"/>
                    <a:pt x="35" y="1020"/>
                  </a:cubicBezTo>
                  <a:cubicBezTo>
                    <a:pt x="16" y="988"/>
                    <a:pt x="4" y="956"/>
                    <a:pt x="3" y="925"/>
                  </a:cubicBezTo>
                  <a:cubicBezTo>
                    <a:pt x="0" y="791"/>
                    <a:pt x="142" y="772"/>
                    <a:pt x="253" y="730"/>
                  </a:cubicBezTo>
                  <a:lnTo>
                    <a:pt x="253" y="102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lIns="162560" tIns="81280" rIns="162560" bIns="81280"/>
            <a:lstStyle/>
            <a:p>
              <a:pPr>
                <a:defRPr/>
              </a:pPr>
              <a:endParaRPr lang="id-ID" sz="3200" dirty="0">
                <a:latin typeface="Segoe UI" panose="020B0502040204020203" pitchFamily="34" charset="0"/>
              </a:endParaRPr>
            </a:p>
          </p:txBody>
        </p:sp>
        <p:sp>
          <p:nvSpPr>
            <p:cNvPr id="11" name="Freeform 26"/>
            <p:cNvSpPr>
              <a:spLocks noEditPoints="1"/>
            </p:cNvSpPr>
            <p:nvPr/>
          </p:nvSpPr>
          <p:spPr bwMode="auto">
            <a:xfrm flipH="1">
              <a:off x="4932747" y="4148467"/>
              <a:ext cx="953853" cy="1116584"/>
            </a:xfrm>
            <a:custGeom>
              <a:avLst/>
              <a:gdLst>
                <a:gd name="T0" fmla="*/ 565 w 631"/>
                <a:gd name="T1" fmla="*/ 585 h 741"/>
                <a:gd name="T2" fmla="*/ 545 w 631"/>
                <a:gd name="T3" fmla="*/ 531 h 741"/>
                <a:gd name="T4" fmla="*/ 567 w 631"/>
                <a:gd name="T5" fmla="*/ 470 h 741"/>
                <a:gd name="T6" fmla="*/ 568 w 631"/>
                <a:gd name="T7" fmla="*/ 407 h 741"/>
                <a:gd name="T8" fmla="*/ 568 w 631"/>
                <a:gd name="T9" fmla="*/ 345 h 741"/>
                <a:gd name="T10" fmla="*/ 535 w 631"/>
                <a:gd name="T11" fmla="*/ 208 h 741"/>
                <a:gd name="T12" fmla="*/ 476 w 631"/>
                <a:gd name="T13" fmla="*/ 107 h 741"/>
                <a:gd name="T14" fmla="*/ 270 w 631"/>
                <a:gd name="T15" fmla="*/ 60 h 741"/>
                <a:gd name="T16" fmla="*/ 146 w 631"/>
                <a:gd name="T17" fmla="*/ 128 h 741"/>
                <a:gd name="T18" fmla="*/ 102 w 631"/>
                <a:gd name="T19" fmla="*/ 207 h 741"/>
                <a:gd name="T20" fmla="*/ 63 w 631"/>
                <a:gd name="T21" fmla="*/ 310 h 741"/>
                <a:gd name="T22" fmla="*/ 64 w 631"/>
                <a:gd name="T23" fmla="*/ 390 h 741"/>
                <a:gd name="T24" fmla="*/ 69 w 631"/>
                <a:gd name="T25" fmla="*/ 482 h 741"/>
                <a:gd name="T26" fmla="*/ 83 w 631"/>
                <a:gd name="T27" fmla="*/ 539 h 741"/>
                <a:gd name="T28" fmla="*/ 67 w 631"/>
                <a:gd name="T29" fmla="*/ 585 h 741"/>
                <a:gd name="T30" fmla="*/ 2 w 631"/>
                <a:gd name="T31" fmla="*/ 678 h 741"/>
                <a:gd name="T32" fmla="*/ 23 w 631"/>
                <a:gd name="T33" fmla="*/ 741 h 741"/>
                <a:gd name="T34" fmla="*/ 609 w 631"/>
                <a:gd name="T35" fmla="*/ 741 h 741"/>
                <a:gd name="T36" fmla="*/ 630 w 631"/>
                <a:gd name="T37" fmla="*/ 678 h 741"/>
                <a:gd name="T38" fmla="*/ 565 w 631"/>
                <a:gd name="T39" fmla="*/ 585 h 741"/>
                <a:gd name="T40" fmla="*/ 454 w 631"/>
                <a:gd name="T41" fmla="*/ 282 h 741"/>
                <a:gd name="T42" fmla="*/ 452 w 631"/>
                <a:gd name="T43" fmla="*/ 281 h 741"/>
                <a:gd name="T44" fmla="*/ 482 w 631"/>
                <a:gd name="T45" fmla="*/ 305 h 741"/>
                <a:gd name="T46" fmla="*/ 470 w 631"/>
                <a:gd name="T47" fmla="*/ 374 h 741"/>
                <a:gd name="T48" fmla="*/ 460 w 631"/>
                <a:gd name="T49" fmla="*/ 373 h 741"/>
                <a:gd name="T50" fmla="*/ 454 w 631"/>
                <a:gd name="T51" fmla="*/ 282 h 741"/>
                <a:gd name="T52" fmla="*/ 150 w 631"/>
                <a:gd name="T53" fmla="*/ 302 h 741"/>
                <a:gd name="T54" fmla="*/ 184 w 631"/>
                <a:gd name="T55" fmla="*/ 292 h 741"/>
                <a:gd name="T56" fmla="*/ 194 w 631"/>
                <a:gd name="T57" fmla="*/ 284 h 741"/>
                <a:gd name="T58" fmla="*/ 211 w 631"/>
                <a:gd name="T59" fmla="*/ 198 h 741"/>
                <a:gd name="T60" fmla="*/ 213 w 631"/>
                <a:gd name="T61" fmla="*/ 195 h 741"/>
                <a:gd name="T62" fmla="*/ 316 w 631"/>
                <a:gd name="T63" fmla="*/ 252 h 741"/>
                <a:gd name="T64" fmla="*/ 329 w 631"/>
                <a:gd name="T65" fmla="*/ 253 h 741"/>
                <a:gd name="T66" fmla="*/ 394 w 631"/>
                <a:gd name="T67" fmla="*/ 315 h 741"/>
                <a:gd name="T68" fmla="*/ 410 w 631"/>
                <a:gd name="T69" fmla="*/ 360 h 741"/>
                <a:gd name="T70" fmla="*/ 435 w 631"/>
                <a:gd name="T71" fmla="*/ 412 h 741"/>
                <a:gd name="T72" fmla="*/ 316 w 631"/>
                <a:gd name="T73" fmla="*/ 493 h 741"/>
                <a:gd name="T74" fmla="*/ 316 w 631"/>
                <a:gd name="T75" fmla="*/ 493 h 741"/>
                <a:gd name="T76" fmla="*/ 188 w 631"/>
                <a:gd name="T77" fmla="*/ 394 h 741"/>
                <a:gd name="T78" fmla="*/ 150 w 631"/>
                <a:gd name="T79" fmla="*/ 302 h 741"/>
                <a:gd name="T80" fmla="*/ 114 w 631"/>
                <a:gd name="T81" fmla="*/ 589 h 741"/>
                <a:gd name="T82" fmla="*/ 200 w 631"/>
                <a:gd name="T83" fmla="*/ 563 h 741"/>
                <a:gd name="T84" fmla="*/ 240 w 631"/>
                <a:gd name="T85" fmla="*/ 493 h 741"/>
                <a:gd name="T86" fmla="*/ 316 w 631"/>
                <a:gd name="T87" fmla="*/ 515 h 741"/>
                <a:gd name="T88" fmla="*/ 316 w 631"/>
                <a:gd name="T89" fmla="*/ 515 h 741"/>
                <a:gd name="T90" fmla="*/ 391 w 631"/>
                <a:gd name="T91" fmla="*/ 493 h 741"/>
                <a:gd name="T92" fmla="*/ 431 w 631"/>
                <a:gd name="T93" fmla="*/ 563 h 741"/>
                <a:gd name="T94" fmla="*/ 519 w 631"/>
                <a:gd name="T95" fmla="*/ 590 h 741"/>
                <a:gd name="T96" fmla="*/ 316 w 631"/>
                <a:gd name="T97" fmla="*/ 661 h 741"/>
                <a:gd name="T98" fmla="*/ 114 w 631"/>
                <a:gd name="T99" fmla="*/ 589 h 741"/>
                <a:gd name="T100" fmla="*/ 318 w 631"/>
                <a:gd name="T101" fmla="*/ 722 h 741"/>
                <a:gd name="T102" fmla="*/ 316 w 631"/>
                <a:gd name="T103" fmla="*/ 722 h 741"/>
                <a:gd name="T104" fmla="*/ 46 w 631"/>
                <a:gd name="T105" fmla="*/ 621 h 741"/>
                <a:gd name="T106" fmla="*/ 67 w 631"/>
                <a:gd name="T107" fmla="*/ 606 h 741"/>
                <a:gd name="T108" fmla="*/ 316 w 631"/>
                <a:gd name="T109" fmla="*/ 697 h 741"/>
                <a:gd name="T110" fmla="*/ 318 w 631"/>
                <a:gd name="T111" fmla="*/ 697 h 741"/>
                <a:gd name="T112" fmla="*/ 564 w 631"/>
                <a:gd name="T113" fmla="*/ 608 h 741"/>
                <a:gd name="T114" fmla="*/ 585 w 631"/>
                <a:gd name="T115" fmla="*/ 624 h 741"/>
                <a:gd name="T116" fmla="*/ 318 w 631"/>
                <a:gd name="T117" fmla="*/ 72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1" h="741">
                  <a:moveTo>
                    <a:pt x="565" y="585"/>
                  </a:moveTo>
                  <a:cubicBezTo>
                    <a:pt x="577" y="562"/>
                    <a:pt x="566" y="543"/>
                    <a:pt x="545" y="531"/>
                  </a:cubicBezTo>
                  <a:cubicBezTo>
                    <a:pt x="517" y="515"/>
                    <a:pt x="536" y="486"/>
                    <a:pt x="567" y="470"/>
                  </a:cubicBezTo>
                  <a:cubicBezTo>
                    <a:pt x="597" y="454"/>
                    <a:pt x="607" y="426"/>
                    <a:pt x="568" y="407"/>
                  </a:cubicBezTo>
                  <a:cubicBezTo>
                    <a:pt x="530" y="387"/>
                    <a:pt x="532" y="381"/>
                    <a:pt x="568" y="345"/>
                  </a:cubicBezTo>
                  <a:cubicBezTo>
                    <a:pt x="604" y="308"/>
                    <a:pt x="586" y="222"/>
                    <a:pt x="535" y="208"/>
                  </a:cubicBezTo>
                  <a:cubicBezTo>
                    <a:pt x="484" y="194"/>
                    <a:pt x="497" y="166"/>
                    <a:pt x="476" y="107"/>
                  </a:cubicBezTo>
                  <a:cubicBezTo>
                    <a:pt x="456" y="51"/>
                    <a:pt x="319" y="0"/>
                    <a:pt x="270" y="60"/>
                  </a:cubicBezTo>
                  <a:cubicBezTo>
                    <a:pt x="236" y="23"/>
                    <a:pt x="161" y="73"/>
                    <a:pt x="146" y="128"/>
                  </a:cubicBezTo>
                  <a:cubicBezTo>
                    <a:pt x="131" y="184"/>
                    <a:pt x="142" y="199"/>
                    <a:pt x="102" y="207"/>
                  </a:cubicBezTo>
                  <a:cubicBezTo>
                    <a:pt x="62" y="215"/>
                    <a:pt x="37" y="273"/>
                    <a:pt x="63" y="310"/>
                  </a:cubicBezTo>
                  <a:cubicBezTo>
                    <a:pt x="89" y="346"/>
                    <a:pt x="101" y="363"/>
                    <a:pt x="64" y="390"/>
                  </a:cubicBezTo>
                  <a:cubicBezTo>
                    <a:pt x="27" y="417"/>
                    <a:pt x="34" y="465"/>
                    <a:pt x="69" y="482"/>
                  </a:cubicBezTo>
                  <a:cubicBezTo>
                    <a:pt x="104" y="498"/>
                    <a:pt x="111" y="523"/>
                    <a:pt x="83" y="539"/>
                  </a:cubicBezTo>
                  <a:cubicBezTo>
                    <a:pt x="63" y="551"/>
                    <a:pt x="53" y="568"/>
                    <a:pt x="67" y="585"/>
                  </a:cubicBezTo>
                  <a:cubicBezTo>
                    <a:pt x="29" y="603"/>
                    <a:pt x="0" y="629"/>
                    <a:pt x="2" y="678"/>
                  </a:cubicBezTo>
                  <a:cubicBezTo>
                    <a:pt x="2" y="699"/>
                    <a:pt x="10" y="720"/>
                    <a:pt x="23" y="741"/>
                  </a:cubicBezTo>
                  <a:cubicBezTo>
                    <a:pt x="609" y="741"/>
                    <a:pt x="609" y="741"/>
                    <a:pt x="609" y="741"/>
                  </a:cubicBezTo>
                  <a:cubicBezTo>
                    <a:pt x="621" y="720"/>
                    <a:pt x="629" y="699"/>
                    <a:pt x="630" y="678"/>
                  </a:cubicBezTo>
                  <a:cubicBezTo>
                    <a:pt x="631" y="629"/>
                    <a:pt x="603" y="603"/>
                    <a:pt x="565" y="585"/>
                  </a:cubicBezTo>
                  <a:close/>
                  <a:moveTo>
                    <a:pt x="454" y="282"/>
                  </a:moveTo>
                  <a:cubicBezTo>
                    <a:pt x="453" y="281"/>
                    <a:pt x="452" y="281"/>
                    <a:pt x="452" y="281"/>
                  </a:cubicBezTo>
                  <a:cubicBezTo>
                    <a:pt x="467" y="252"/>
                    <a:pt x="479" y="289"/>
                    <a:pt x="482" y="305"/>
                  </a:cubicBezTo>
                  <a:cubicBezTo>
                    <a:pt x="486" y="328"/>
                    <a:pt x="481" y="355"/>
                    <a:pt x="470" y="374"/>
                  </a:cubicBezTo>
                  <a:cubicBezTo>
                    <a:pt x="467" y="373"/>
                    <a:pt x="464" y="373"/>
                    <a:pt x="460" y="373"/>
                  </a:cubicBezTo>
                  <a:cubicBezTo>
                    <a:pt x="411" y="378"/>
                    <a:pt x="527" y="312"/>
                    <a:pt x="454" y="282"/>
                  </a:cubicBezTo>
                  <a:close/>
                  <a:moveTo>
                    <a:pt x="150" y="302"/>
                  </a:moveTo>
                  <a:cubicBezTo>
                    <a:pt x="156" y="273"/>
                    <a:pt x="172" y="265"/>
                    <a:pt x="184" y="292"/>
                  </a:cubicBezTo>
                  <a:cubicBezTo>
                    <a:pt x="194" y="314"/>
                    <a:pt x="196" y="325"/>
                    <a:pt x="194" y="284"/>
                  </a:cubicBezTo>
                  <a:cubicBezTo>
                    <a:pt x="193" y="256"/>
                    <a:pt x="199" y="226"/>
                    <a:pt x="211" y="198"/>
                  </a:cubicBezTo>
                  <a:cubicBezTo>
                    <a:pt x="212" y="197"/>
                    <a:pt x="212" y="196"/>
                    <a:pt x="213" y="195"/>
                  </a:cubicBezTo>
                  <a:cubicBezTo>
                    <a:pt x="232" y="223"/>
                    <a:pt x="270" y="249"/>
                    <a:pt x="316" y="252"/>
                  </a:cubicBezTo>
                  <a:cubicBezTo>
                    <a:pt x="321" y="252"/>
                    <a:pt x="325" y="253"/>
                    <a:pt x="329" y="253"/>
                  </a:cubicBezTo>
                  <a:cubicBezTo>
                    <a:pt x="417" y="251"/>
                    <a:pt x="322" y="306"/>
                    <a:pt x="394" y="315"/>
                  </a:cubicBezTo>
                  <a:cubicBezTo>
                    <a:pt x="446" y="322"/>
                    <a:pt x="436" y="331"/>
                    <a:pt x="410" y="360"/>
                  </a:cubicBezTo>
                  <a:cubicBezTo>
                    <a:pt x="392" y="380"/>
                    <a:pt x="397" y="406"/>
                    <a:pt x="435" y="412"/>
                  </a:cubicBezTo>
                  <a:cubicBezTo>
                    <a:pt x="410" y="459"/>
                    <a:pt x="370" y="493"/>
                    <a:pt x="316" y="493"/>
                  </a:cubicBezTo>
                  <a:cubicBezTo>
                    <a:pt x="316" y="493"/>
                    <a:pt x="316" y="493"/>
                    <a:pt x="316" y="493"/>
                  </a:cubicBezTo>
                  <a:cubicBezTo>
                    <a:pt x="256" y="493"/>
                    <a:pt x="212" y="451"/>
                    <a:pt x="188" y="394"/>
                  </a:cubicBezTo>
                  <a:cubicBezTo>
                    <a:pt x="157" y="389"/>
                    <a:pt x="143" y="339"/>
                    <a:pt x="150" y="302"/>
                  </a:cubicBezTo>
                  <a:close/>
                  <a:moveTo>
                    <a:pt x="114" y="589"/>
                  </a:moveTo>
                  <a:cubicBezTo>
                    <a:pt x="141" y="580"/>
                    <a:pt x="171" y="573"/>
                    <a:pt x="200" y="563"/>
                  </a:cubicBezTo>
                  <a:cubicBezTo>
                    <a:pt x="234" y="550"/>
                    <a:pt x="241" y="524"/>
                    <a:pt x="240" y="493"/>
                  </a:cubicBezTo>
                  <a:cubicBezTo>
                    <a:pt x="262" y="507"/>
                    <a:pt x="287" y="515"/>
                    <a:pt x="316" y="515"/>
                  </a:cubicBezTo>
                  <a:cubicBezTo>
                    <a:pt x="316" y="515"/>
                    <a:pt x="316" y="515"/>
                    <a:pt x="316" y="515"/>
                  </a:cubicBezTo>
                  <a:cubicBezTo>
                    <a:pt x="344" y="515"/>
                    <a:pt x="369" y="507"/>
                    <a:pt x="391" y="493"/>
                  </a:cubicBezTo>
                  <a:cubicBezTo>
                    <a:pt x="390" y="524"/>
                    <a:pt x="397" y="550"/>
                    <a:pt x="431" y="563"/>
                  </a:cubicBezTo>
                  <a:cubicBezTo>
                    <a:pt x="461" y="574"/>
                    <a:pt x="492" y="581"/>
                    <a:pt x="519" y="590"/>
                  </a:cubicBezTo>
                  <a:cubicBezTo>
                    <a:pt x="501" y="642"/>
                    <a:pt x="408" y="662"/>
                    <a:pt x="316" y="661"/>
                  </a:cubicBezTo>
                  <a:cubicBezTo>
                    <a:pt x="210" y="660"/>
                    <a:pt x="105" y="630"/>
                    <a:pt x="114" y="589"/>
                  </a:cubicBezTo>
                  <a:close/>
                  <a:moveTo>
                    <a:pt x="318" y="722"/>
                  </a:moveTo>
                  <a:cubicBezTo>
                    <a:pt x="316" y="722"/>
                    <a:pt x="316" y="722"/>
                    <a:pt x="316" y="722"/>
                  </a:cubicBezTo>
                  <a:cubicBezTo>
                    <a:pt x="184" y="722"/>
                    <a:pt x="70" y="685"/>
                    <a:pt x="46" y="621"/>
                  </a:cubicBezTo>
                  <a:cubicBezTo>
                    <a:pt x="52" y="616"/>
                    <a:pt x="59" y="611"/>
                    <a:pt x="67" y="606"/>
                  </a:cubicBezTo>
                  <a:cubicBezTo>
                    <a:pt x="78" y="664"/>
                    <a:pt x="187" y="697"/>
                    <a:pt x="316" y="697"/>
                  </a:cubicBezTo>
                  <a:cubicBezTo>
                    <a:pt x="318" y="697"/>
                    <a:pt x="318" y="697"/>
                    <a:pt x="318" y="697"/>
                  </a:cubicBezTo>
                  <a:cubicBezTo>
                    <a:pt x="448" y="697"/>
                    <a:pt x="551" y="665"/>
                    <a:pt x="564" y="608"/>
                  </a:cubicBezTo>
                  <a:cubicBezTo>
                    <a:pt x="572" y="613"/>
                    <a:pt x="578" y="618"/>
                    <a:pt x="585" y="624"/>
                  </a:cubicBezTo>
                  <a:cubicBezTo>
                    <a:pt x="559" y="687"/>
                    <a:pt x="451" y="722"/>
                    <a:pt x="318" y="72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lIns="162560" tIns="81280" rIns="162560" bIns="81280"/>
            <a:lstStyle/>
            <a:p>
              <a:pPr>
                <a:defRPr/>
              </a:pPr>
              <a:endParaRPr lang="id-ID" sz="3200">
                <a:latin typeface="Segoe UI" panose="020B0502040204020203" pitchFamily="34" charset="0"/>
              </a:endParaRPr>
            </a:p>
          </p:txBody>
        </p:sp>
        <p:sp>
          <p:nvSpPr>
            <p:cNvPr id="12" name="Freeform 6"/>
            <p:cNvSpPr>
              <a:spLocks noEditPoints="1"/>
            </p:cNvSpPr>
            <p:nvPr/>
          </p:nvSpPr>
          <p:spPr bwMode="auto">
            <a:xfrm flipH="1">
              <a:off x="5648195" y="4148467"/>
              <a:ext cx="1053184" cy="1124096"/>
            </a:xfrm>
            <a:custGeom>
              <a:avLst/>
              <a:gdLst>
                <a:gd name="T0" fmla="*/ 743 w 957"/>
                <a:gd name="T1" fmla="*/ 313 h 1020"/>
                <a:gd name="T2" fmla="*/ 756 w 957"/>
                <a:gd name="T3" fmla="*/ 428 h 1020"/>
                <a:gd name="T4" fmla="*/ 704 w 957"/>
                <a:gd name="T5" fmla="*/ 513 h 1020"/>
                <a:gd name="T6" fmla="*/ 724 w 957"/>
                <a:gd name="T7" fmla="*/ 341 h 1020"/>
                <a:gd name="T8" fmla="*/ 704 w 957"/>
                <a:gd name="T9" fmla="*/ 152 h 1020"/>
                <a:gd name="T10" fmla="*/ 953 w 957"/>
                <a:gd name="T11" fmla="*/ 925 h 1020"/>
                <a:gd name="T12" fmla="*/ 704 w 957"/>
                <a:gd name="T13" fmla="*/ 1020 h 1020"/>
                <a:gd name="T14" fmla="*/ 478 w 957"/>
                <a:gd name="T15" fmla="*/ 16 h 1020"/>
                <a:gd name="T16" fmla="*/ 704 w 957"/>
                <a:gd name="T17" fmla="*/ 308 h 1020"/>
                <a:gd name="T18" fmla="*/ 679 w 957"/>
                <a:gd name="T19" fmla="*/ 494 h 1020"/>
                <a:gd name="T20" fmla="*/ 704 w 957"/>
                <a:gd name="T21" fmla="*/ 513 h 1020"/>
                <a:gd name="T22" fmla="*/ 665 w 957"/>
                <a:gd name="T23" fmla="*/ 566 h 1020"/>
                <a:gd name="T24" fmla="*/ 684 w 957"/>
                <a:gd name="T25" fmla="*/ 723 h 1020"/>
                <a:gd name="T26" fmla="*/ 704 w 957"/>
                <a:gd name="T27" fmla="*/ 1020 h 1020"/>
                <a:gd name="T28" fmla="*/ 478 w 957"/>
                <a:gd name="T29" fmla="*/ 984 h 1020"/>
                <a:gd name="T30" fmla="*/ 493 w 957"/>
                <a:gd name="T31" fmla="*/ 969 h 1020"/>
                <a:gd name="T32" fmla="*/ 478 w 957"/>
                <a:gd name="T33" fmla="*/ 955 h 1020"/>
                <a:gd name="T34" fmla="*/ 480 w 957"/>
                <a:gd name="T35" fmla="*/ 945 h 1020"/>
                <a:gd name="T36" fmla="*/ 480 w 957"/>
                <a:gd name="T37" fmla="*/ 916 h 1020"/>
                <a:gd name="T38" fmla="*/ 478 w 957"/>
                <a:gd name="T39" fmla="*/ 901 h 1020"/>
                <a:gd name="T40" fmla="*/ 589 w 957"/>
                <a:gd name="T41" fmla="*/ 663 h 1020"/>
                <a:gd name="T42" fmla="*/ 479 w 957"/>
                <a:gd name="T43" fmla="*/ 709 h 1020"/>
                <a:gd name="T44" fmla="*/ 478 w 957"/>
                <a:gd name="T45" fmla="*/ 613 h 1020"/>
                <a:gd name="T46" fmla="*/ 519 w 957"/>
                <a:gd name="T47" fmla="*/ 628 h 1020"/>
                <a:gd name="T48" fmla="*/ 478 w 957"/>
                <a:gd name="T49" fmla="*/ 512 h 1020"/>
                <a:gd name="T50" fmla="*/ 587 w 957"/>
                <a:gd name="T51" fmla="*/ 502 h 1020"/>
                <a:gd name="T52" fmla="*/ 664 w 957"/>
                <a:gd name="T53" fmla="*/ 319 h 1020"/>
                <a:gd name="T54" fmla="*/ 478 w 957"/>
                <a:gd name="T55" fmla="*/ 16 h 1020"/>
                <a:gd name="T56" fmla="*/ 395 w 957"/>
                <a:gd name="T57" fmla="*/ 35 h 1020"/>
                <a:gd name="T58" fmla="*/ 478 w 957"/>
                <a:gd name="T59" fmla="*/ 16 h 1020"/>
                <a:gd name="T60" fmla="*/ 425 w 957"/>
                <a:gd name="T61" fmla="*/ 204 h 1020"/>
                <a:gd name="T62" fmla="*/ 294 w 957"/>
                <a:gd name="T63" fmla="*/ 284 h 1020"/>
                <a:gd name="T64" fmla="*/ 362 w 957"/>
                <a:gd name="T65" fmla="*/ 506 h 1020"/>
                <a:gd name="T66" fmla="*/ 477 w 957"/>
                <a:gd name="T67" fmla="*/ 478 h 1020"/>
                <a:gd name="T68" fmla="*/ 478 w 957"/>
                <a:gd name="T69" fmla="*/ 512 h 1020"/>
                <a:gd name="T70" fmla="*/ 438 w 957"/>
                <a:gd name="T71" fmla="*/ 628 h 1020"/>
                <a:gd name="T72" fmla="*/ 478 w 957"/>
                <a:gd name="T73" fmla="*/ 709 h 1020"/>
                <a:gd name="T74" fmla="*/ 370 w 957"/>
                <a:gd name="T75" fmla="*/ 665 h 1020"/>
                <a:gd name="T76" fmla="*/ 478 w 957"/>
                <a:gd name="T77" fmla="*/ 901 h 1020"/>
                <a:gd name="T78" fmla="*/ 478 w 957"/>
                <a:gd name="T79" fmla="*/ 916 h 1020"/>
                <a:gd name="T80" fmla="*/ 478 w 957"/>
                <a:gd name="T81" fmla="*/ 945 h 1020"/>
                <a:gd name="T82" fmla="*/ 466 w 957"/>
                <a:gd name="T83" fmla="*/ 969 h 1020"/>
                <a:gd name="T84" fmla="*/ 478 w 957"/>
                <a:gd name="T85" fmla="*/ 1020 h 1020"/>
                <a:gd name="T86" fmla="*/ 253 w 957"/>
                <a:gd name="T87" fmla="*/ 730 h 1020"/>
                <a:gd name="T88" fmla="*/ 342 w 957"/>
                <a:gd name="T89" fmla="*/ 640 h 1020"/>
                <a:gd name="T90" fmla="*/ 265 w 957"/>
                <a:gd name="T91" fmla="*/ 519 h 1020"/>
                <a:gd name="T92" fmla="*/ 253 w 957"/>
                <a:gd name="T93" fmla="*/ 477 h 1020"/>
                <a:gd name="T94" fmla="*/ 276 w 957"/>
                <a:gd name="T95" fmla="*/ 341 h 1020"/>
                <a:gd name="T96" fmla="*/ 253 w 957"/>
                <a:gd name="T97" fmla="*/ 143 h 1020"/>
                <a:gd name="T98" fmla="*/ 214 w 957"/>
                <a:gd name="T99" fmla="*/ 313 h 1020"/>
                <a:gd name="T100" fmla="*/ 253 w 957"/>
                <a:gd name="T101" fmla="*/ 310 h 1020"/>
                <a:gd name="T102" fmla="*/ 253 w 957"/>
                <a:gd name="T103" fmla="*/ 477 h 1020"/>
                <a:gd name="T104" fmla="*/ 227 w 957"/>
                <a:gd name="T105" fmla="*/ 490 h 1020"/>
                <a:gd name="T106" fmla="*/ 199 w 957"/>
                <a:gd name="T107" fmla="*/ 359 h 1020"/>
                <a:gd name="T108" fmla="*/ 253 w 957"/>
                <a:gd name="T109" fmla="*/ 1020 h 1020"/>
                <a:gd name="T110" fmla="*/ 3 w 957"/>
                <a:gd name="T111" fmla="*/ 925 h 1020"/>
                <a:gd name="T112" fmla="*/ 253 w 957"/>
                <a:gd name="T113" fmla="*/ 1020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57" h="1020">
                  <a:moveTo>
                    <a:pt x="704" y="152"/>
                  </a:moveTo>
                  <a:cubicBezTo>
                    <a:pt x="723" y="197"/>
                    <a:pt x="736" y="251"/>
                    <a:pt x="743" y="313"/>
                  </a:cubicBezTo>
                  <a:cubicBezTo>
                    <a:pt x="750" y="327"/>
                    <a:pt x="755" y="342"/>
                    <a:pt x="757" y="359"/>
                  </a:cubicBezTo>
                  <a:cubicBezTo>
                    <a:pt x="761" y="381"/>
                    <a:pt x="760" y="406"/>
                    <a:pt x="756" y="428"/>
                  </a:cubicBezTo>
                  <a:cubicBezTo>
                    <a:pt x="751" y="452"/>
                    <a:pt x="742" y="473"/>
                    <a:pt x="729" y="490"/>
                  </a:cubicBezTo>
                  <a:cubicBezTo>
                    <a:pt x="722" y="500"/>
                    <a:pt x="713" y="508"/>
                    <a:pt x="704" y="513"/>
                  </a:cubicBezTo>
                  <a:cubicBezTo>
                    <a:pt x="704" y="476"/>
                    <a:pt x="704" y="476"/>
                    <a:pt x="704" y="476"/>
                  </a:cubicBezTo>
                  <a:cubicBezTo>
                    <a:pt x="730" y="445"/>
                    <a:pt x="739" y="384"/>
                    <a:pt x="724" y="341"/>
                  </a:cubicBezTo>
                  <a:cubicBezTo>
                    <a:pt x="718" y="320"/>
                    <a:pt x="710" y="310"/>
                    <a:pt x="704" y="308"/>
                  </a:cubicBezTo>
                  <a:lnTo>
                    <a:pt x="704" y="152"/>
                  </a:lnTo>
                  <a:close/>
                  <a:moveTo>
                    <a:pt x="704" y="731"/>
                  </a:moveTo>
                  <a:cubicBezTo>
                    <a:pt x="815" y="772"/>
                    <a:pt x="957" y="791"/>
                    <a:pt x="953" y="925"/>
                  </a:cubicBezTo>
                  <a:cubicBezTo>
                    <a:pt x="952" y="956"/>
                    <a:pt x="940" y="988"/>
                    <a:pt x="921" y="1020"/>
                  </a:cubicBezTo>
                  <a:cubicBezTo>
                    <a:pt x="704" y="1020"/>
                    <a:pt x="704" y="1020"/>
                    <a:pt x="704" y="1020"/>
                  </a:cubicBezTo>
                  <a:lnTo>
                    <a:pt x="704" y="731"/>
                  </a:lnTo>
                  <a:close/>
                  <a:moveTo>
                    <a:pt x="478" y="16"/>
                  </a:moveTo>
                  <a:cubicBezTo>
                    <a:pt x="588" y="0"/>
                    <a:pt x="661" y="52"/>
                    <a:pt x="704" y="152"/>
                  </a:cubicBezTo>
                  <a:cubicBezTo>
                    <a:pt x="704" y="308"/>
                    <a:pt x="704" y="308"/>
                    <a:pt x="704" y="308"/>
                  </a:cubicBezTo>
                  <a:cubicBezTo>
                    <a:pt x="693" y="305"/>
                    <a:pt x="684" y="321"/>
                    <a:pt x="680" y="350"/>
                  </a:cubicBezTo>
                  <a:cubicBezTo>
                    <a:pt x="675" y="381"/>
                    <a:pt x="674" y="429"/>
                    <a:pt x="679" y="494"/>
                  </a:cubicBezTo>
                  <a:cubicBezTo>
                    <a:pt x="688" y="491"/>
                    <a:pt x="697" y="484"/>
                    <a:pt x="704" y="476"/>
                  </a:cubicBezTo>
                  <a:cubicBezTo>
                    <a:pt x="704" y="513"/>
                    <a:pt x="704" y="513"/>
                    <a:pt x="704" y="513"/>
                  </a:cubicBezTo>
                  <a:cubicBezTo>
                    <a:pt x="700" y="515"/>
                    <a:pt x="696" y="517"/>
                    <a:pt x="692" y="519"/>
                  </a:cubicBezTo>
                  <a:cubicBezTo>
                    <a:pt x="684" y="535"/>
                    <a:pt x="675" y="552"/>
                    <a:pt x="665" y="566"/>
                  </a:cubicBezTo>
                  <a:cubicBezTo>
                    <a:pt x="654" y="594"/>
                    <a:pt x="635" y="619"/>
                    <a:pt x="614" y="640"/>
                  </a:cubicBezTo>
                  <a:cubicBezTo>
                    <a:pt x="621" y="675"/>
                    <a:pt x="640" y="705"/>
                    <a:pt x="684" y="723"/>
                  </a:cubicBezTo>
                  <a:cubicBezTo>
                    <a:pt x="690" y="726"/>
                    <a:pt x="697" y="728"/>
                    <a:pt x="704" y="731"/>
                  </a:cubicBezTo>
                  <a:cubicBezTo>
                    <a:pt x="704" y="1020"/>
                    <a:pt x="704" y="1020"/>
                    <a:pt x="704" y="1020"/>
                  </a:cubicBezTo>
                  <a:cubicBezTo>
                    <a:pt x="478" y="1020"/>
                    <a:pt x="478" y="1020"/>
                    <a:pt x="478" y="1020"/>
                  </a:cubicBezTo>
                  <a:cubicBezTo>
                    <a:pt x="478" y="984"/>
                    <a:pt x="478" y="984"/>
                    <a:pt x="478" y="984"/>
                  </a:cubicBezTo>
                  <a:cubicBezTo>
                    <a:pt x="479" y="984"/>
                    <a:pt x="479" y="984"/>
                    <a:pt x="480" y="984"/>
                  </a:cubicBezTo>
                  <a:cubicBezTo>
                    <a:pt x="487" y="984"/>
                    <a:pt x="493" y="977"/>
                    <a:pt x="493" y="969"/>
                  </a:cubicBezTo>
                  <a:cubicBezTo>
                    <a:pt x="493" y="961"/>
                    <a:pt x="487" y="955"/>
                    <a:pt x="480" y="955"/>
                  </a:cubicBezTo>
                  <a:cubicBezTo>
                    <a:pt x="479" y="955"/>
                    <a:pt x="479" y="955"/>
                    <a:pt x="478" y="955"/>
                  </a:cubicBezTo>
                  <a:cubicBezTo>
                    <a:pt x="478" y="945"/>
                    <a:pt x="478" y="945"/>
                    <a:pt x="478" y="945"/>
                  </a:cubicBezTo>
                  <a:cubicBezTo>
                    <a:pt x="479" y="945"/>
                    <a:pt x="479" y="945"/>
                    <a:pt x="480" y="945"/>
                  </a:cubicBezTo>
                  <a:cubicBezTo>
                    <a:pt x="487" y="945"/>
                    <a:pt x="493" y="938"/>
                    <a:pt x="493" y="930"/>
                  </a:cubicBezTo>
                  <a:cubicBezTo>
                    <a:pt x="493" y="922"/>
                    <a:pt x="487" y="916"/>
                    <a:pt x="480" y="916"/>
                  </a:cubicBezTo>
                  <a:cubicBezTo>
                    <a:pt x="479" y="916"/>
                    <a:pt x="479" y="916"/>
                    <a:pt x="478" y="916"/>
                  </a:cubicBezTo>
                  <a:cubicBezTo>
                    <a:pt x="478" y="901"/>
                    <a:pt x="478" y="901"/>
                    <a:pt x="478" y="901"/>
                  </a:cubicBezTo>
                  <a:cubicBezTo>
                    <a:pt x="556" y="871"/>
                    <a:pt x="598" y="831"/>
                    <a:pt x="661" y="751"/>
                  </a:cubicBezTo>
                  <a:cubicBezTo>
                    <a:pt x="625" y="737"/>
                    <a:pt x="602" y="703"/>
                    <a:pt x="589" y="663"/>
                  </a:cubicBezTo>
                  <a:cubicBezTo>
                    <a:pt x="553" y="691"/>
                    <a:pt x="514" y="709"/>
                    <a:pt x="485" y="709"/>
                  </a:cubicBezTo>
                  <a:cubicBezTo>
                    <a:pt x="483" y="709"/>
                    <a:pt x="481" y="709"/>
                    <a:pt x="479" y="709"/>
                  </a:cubicBezTo>
                  <a:cubicBezTo>
                    <a:pt x="478" y="709"/>
                    <a:pt x="478" y="709"/>
                    <a:pt x="478" y="709"/>
                  </a:cubicBezTo>
                  <a:cubicBezTo>
                    <a:pt x="478" y="613"/>
                    <a:pt x="478" y="613"/>
                    <a:pt x="478" y="613"/>
                  </a:cubicBezTo>
                  <a:cubicBezTo>
                    <a:pt x="479" y="613"/>
                    <a:pt x="479" y="613"/>
                    <a:pt x="479" y="613"/>
                  </a:cubicBezTo>
                  <a:cubicBezTo>
                    <a:pt x="493" y="613"/>
                    <a:pt x="503" y="634"/>
                    <a:pt x="519" y="628"/>
                  </a:cubicBezTo>
                  <a:cubicBezTo>
                    <a:pt x="555" y="615"/>
                    <a:pt x="571" y="591"/>
                    <a:pt x="571" y="565"/>
                  </a:cubicBezTo>
                  <a:cubicBezTo>
                    <a:pt x="571" y="529"/>
                    <a:pt x="525" y="512"/>
                    <a:pt x="478" y="512"/>
                  </a:cubicBezTo>
                  <a:cubicBezTo>
                    <a:pt x="478" y="478"/>
                    <a:pt x="478" y="478"/>
                    <a:pt x="478" y="478"/>
                  </a:cubicBezTo>
                  <a:cubicBezTo>
                    <a:pt x="531" y="470"/>
                    <a:pt x="566" y="485"/>
                    <a:pt x="587" y="502"/>
                  </a:cubicBezTo>
                  <a:cubicBezTo>
                    <a:pt x="588" y="503"/>
                    <a:pt x="590" y="504"/>
                    <a:pt x="591" y="506"/>
                  </a:cubicBezTo>
                  <a:cubicBezTo>
                    <a:pt x="644" y="538"/>
                    <a:pt x="663" y="405"/>
                    <a:pt x="664" y="319"/>
                  </a:cubicBezTo>
                  <a:cubicBezTo>
                    <a:pt x="580" y="314"/>
                    <a:pt x="531" y="271"/>
                    <a:pt x="478" y="235"/>
                  </a:cubicBezTo>
                  <a:lnTo>
                    <a:pt x="478" y="16"/>
                  </a:lnTo>
                  <a:close/>
                  <a:moveTo>
                    <a:pt x="253" y="143"/>
                  </a:moveTo>
                  <a:cubicBezTo>
                    <a:pt x="281" y="83"/>
                    <a:pt x="325" y="38"/>
                    <a:pt x="395" y="35"/>
                  </a:cubicBezTo>
                  <a:cubicBezTo>
                    <a:pt x="408" y="31"/>
                    <a:pt x="422" y="27"/>
                    <a:pt x="437" y="25"/>
                  </a:cubicBezTo>
                  <a:cubicBezTo>
                    <a:pt x="451" y="21"/>
                    <a:pt x="465" y="18"/>
                    <a:pt x="478" y="16"/>
                  </a:cubicBezTo>
                  <a:cubicBezTo>
                    <a:pt x="478" y="235"/>
                    <a:pt x="478" y="235"/>
                    <a:pt x="478" y="235"/>
                  </a:cubicBezTo>
                  <a:cubicBezTo>
                    <a:pt x="461" y="223"/>
                    <a:pt x="444" y="212"/>
                    <a:pt x="425" y="204"/>
                  </a:cubicBezTo>
                  <a:cubicBezTo>
                    <a:pt x="378" y="183"/>
                    <a:pt x="333" y="179"/>
                    <a:pt x="316" y="207"/>
                  </a:cubicBezTo>
                  <a:cubicBezTo>
                    <a:pt x="303" y="228"/>
                    <a:pt x="296" y="254"/>
                    <a:pt x="294" y="284"/>
                  </a:cubicBezTo>
                  <a:cubicBezTo>
                    <a:pt x="294" y="285"/>
                    <a:pt x="294" y="287"/>
                    <a:pt x="294" y="289"/>
                  </a:cubicBezTo>
                  <a:cubicBezTo>
                    <a:pt x="290" y="370"/>
                    <a:pt x="303" y="542"/>
                    <a:pt x="362" y="506"/>
                  </a:cubicBezTo>
                  <a:cubicBezTo>
                    <a:pt x="364" y="504"/>
                    <a:pt x="365" y="503"/>
                    <a:pt x="367" y="502"/>
                  </a:cubicBezTo>
                  <a:cubicBezTo>
                    <a:pt x="388" y="485"/>
                    <a:pt x="423" y="469"/>
                    <a:pt x="477" y="478"/>
                  </a:cubicBezTo>
                  <a:cubicBezTo>
                    <a:pt x="478" y="478"/>
                    <a:pt x="478" y="478"/>
                    <a:pt x="478" y="478"/>
                  </a:cubicBezTo>
                  <a:cubicBezTo>
                    <a:pt x="478" y="512"/>
                    <a:pt x="478" y="512"/>
                    <a:pt x="478" y="512"/>
                  </a:cubicBezTo>
                  <a:cubicBezTo>
                    <a:pt x="432" y="512"/>
                    <a:pt x="384" y="529"/>
                    <a:pt x="382" y="561"/>
                  </a:cubicBezTo>
                  <a:cubicBezTo>
                    <a:pt x="380" y="588"/>
                    <a:pt x="400" y="615"/>
                    <a:pt x="438" y="628"/>
                  </a:cubicBezTo>
                  <a:cubicBezTo>
                    <a:pt x="454" y="634"/>
                    <a:pt x="464" y="613"/>
                    <a:pt x="478" y="613"/>
                  </a:cubicBezTo>
                  <a:cubicBezTo>
                    <a:pt x="478" y="709"/>
                    <a:pt x="478" y="709"/>
                    <a:pt x="478" y="709"/>
                  </a:cubicBezTo>
                  <a:cubicBezTo>
                    <a:pt x="477" y="709"/>
                    <a:pt x="475" y="709"/>
                    <a:pt x="472" y="709"/>
                  </a:cubicBezTo>
                  <a:cubicBezTo>
                    <a:pt x="444" y="709"/>
                    <a:pt x="405" y="692"/>
                    <a:pt x="370" y="665"/>
                  </a:cubicBezTo>
                  <a:cubicBezTo>
                    <a:pt x="357" y="704"/>
                    <a:pt x="334" y="737"/>
                    <a:pt x="298" y="751"/>
                  </a:cubicBezTo>
                  <a:cubicBezTo>
                    <a:pt x="358" y="841"/>
                    <a:pt x="407" y="878"/>
                    <a:pt x="478" y="901"/>
                  </a:cubicBezTo>
                  <a:cubicBezTo>
                    <a:pt x="478" y="901"/>
                    <a:pt x="478" y="901"/>
                    <a:pt x="478" y="901"/>
                  </a:cubicBezTo>
                  <a:cubicBezTo>
                    <a:pt x="478" y="916"/>
                    <a:pt x="478" y="916"/>
                    <a:pt x="478" y="916"/>
                  </a:cubicBezTo>
                  <a:cubicBezTo>
                    <a:pt x="471" y="916"/>
                    <a:pt x="466" y="923"/>
                    <a:pt x="466" y="930"/>
                  </a:cubicBezTo>
                  <a:cubicBezTo>
                    <a:pt x="466" y="938"/>
                    <a:pt x="471" y="944"/>
                    <a:pt x="478" y="945"/>
                  </a:cubicBezTo>
                  <a:cubicBezTo>
                    <a:pt x="478" y="955"/>
                    <a:pt x="478" y="955"/>
                    <a:pt x="478" y="955"/>
                  </a:cubicBezTo>
                  <a:cubicBezTo>
                    <a:pt x="471" y="956"/>
                    <a:pt x="466" y="962"/>
                    <a:pt x="466" y="969"/>
                  </a:cubicBezTo>
                  <a:cubicBezTo>
                    <a:pt x="466" y="977"/>
                    <a:pt x="471" y="983"/>
                    <a:pt x="478" y="984"/>
                  </a:cubicBezTo>
                  <a:cubicBezTo>
                    <a:pt x="478" y="1020"/>
                    <a:pt x="478" y="1020"/>
                    <a:pt x="478" y="1020"/>
                  </a:cubicBezTo>
                  <a:cubicBezTo>
                    <a:pt x="253" y="1020"/>
                    <a:pt x="253" y="1020"/>
                    <a:pt x="253" y="1020"/>
                  </a:cubicBezTo>
                  <a:cubicBezTo>
                    <a:pt x="253" y="730"/>
                    <a:pt x="253" y="730"/>
                    <a:pt x="253" y="730"/>
                  </a:cubicBezTo>
                  <a:cubicBezTo>
                    <a:pt x="260" y="728"/>
                    <a:pt x="266" y="726"/>
                    <a:pt x="272" y="723"/>
                  </a:cubicBezTo>
                  <a:cubicBezTo>
                    <a:pt x="317" y="704"/>
                    <a:pt x="336" y="675"/>
                    <a:pt x="342" y="640"/>
                  </a:cubicBezTo>
                  <a:cubicBezTo>
                    <a:pt x="322" y="619"/>
                    <a:pt x="304" y="595"/>
                    <a:pt x="293" y="569"/>
                  </a:cubicBezTo>
                  <a:cubicBezTo>
                    <a:pt x="282" y="554"/>
                    <a:pt x="273" y="537"/>
                    <a:pt x="265" y="519"/>
                  </a:cubicBezTo>
                  <a:cubicBezTo>
                    <a:pt x="261" y="517"/>
                    <a:pt x="257" y="516"/>
                    <a:pt x="253" y="513"/>
                  </a:cubicBezTo>
                  <a:cubicBezTo>
                    <a:pt x="253" y="477"/>
                    <a:pt x="253" y="477"/>
                    <a:pt x="253" y="477"/>
                  </a:cubicBezTo>
                  <a:cubicBezTo>
                    <a:pt x="260" y="485"/>
                    <a:pt x="269" y="491"/>
                    <a:pt x="278" y="494"/>
                  </a:cubicBezTo>
                  <a:cubicBezTo>
                    <a:pt x="283" y="431"/>
                    <a:pt x="283" y="374"/>
                    <a:pt x="276" y="341"/>
                  </a:cubicBezTo>
                  <a:cubicBezTo>
                    <a:pt x="271" y="317"/>
                    <a:pt x="262" y="308"/>
                    <a:pt x="253" y="310"/>
                  </a:cubicBezTo>
                  <a:lnTo>
                    <a:pt x="253" y="143"/>
                  </a:lnTo>
                  <a:close/>
                  <a:moveTo>
                    <a:pt x="214" y="313"/>
                  </a:moveTo>
                  <a:cubicBezTo>
                    <a:pt x="214" y="313"/>
                    <a:pt x="214" y="313"/>
                    <a:pt x="214" y="313"/>
                  </a:cubicBezTo>
                  <a:cubicBezTo>
                    <a:pt x="218" y="258"/>
                    <a:pt x="229" y="195"/>
                    <a:pt x="253" y="143"/>
                  </a:cubicBezTo>
                  <a:cubicBezTo>
                    <a:pt x="253" y="310"/>
                    <a:pt x="253" y="310"/>
                    <a:pt x="253" y="310"/>
                  </a:cubicBezTo>
                  <a:cubicBezTo>
                    <a:pt x="246" y="312"/>
                    <a:pt x="238" y="323"/>
                    <a:pt x="233" y="339"/>
                  </a:cubicBezTo>
                  <a:cubicBezTo>
                    <a:pt x="217" y="383"/>
                    <a:pt x="226" y="445"/>
                    <a:pt x="253" y="477"/>
                  </a:cubicBezTo>
                  <a:cubicBezTo>
                    <a:pt x="253" y="513"/>
                    <a:pt x="253" y="513"/>
                    <a:pt x="253" y="513"/>
                  </a:cubicBezTo>
                  <a:cubicBezTo>
                    <a:pt x="243" y="508"/>
                    <a:pt x="235" y="500"/>
                    <a:pt x="227" y="490"/>
                  </a:cubicBezTo>
                  <a:cubicBezTo>
                    <a:pt x="214" y="473"/>
                    <a:pt x="206" y="452"/>
                    <a:pt x="201" y="428"/>
                  </a:cubicBezTo>
                  <a:cubicBezTo>
                    <a:pt x="196" y="406"/>
                    <a:pt x="195" y="381"/>
                    <a:pt x="199" y="359"/>
                  </a:cubicBezTo>
                  <a:cubicBezTo>
                    <a:pt x="202" y="342"/>
                    <a:pt x="206" y="326"/>
                    <a:pt x="214" y="313"/>
                  </a:cubicBezTo>
                  <a:moveTo>
                    <a:pt x="253" y="1020"/>
                  </a:moveTo>
                  <a:cubicBezTo>
                    <a:pt x="35" y="1020"/>
                    <a:pt x="35" y="1020"/>
                    <a:pt x="35" y="1020"/>
                  </a:cubicBezTo>
                  <a:cubicBezTo>
                    <a:pt x="16" y="988"/>
                    <a:pt x="4" y="956"/>
                    <a:pt x="3" y="925"/>
                  </a:cubicBezTo>
                  <a:cubicBezTo>
                    <a:pt x="0" y="791"/>
                    <a:pt x="142" y="772"/>
                    <a:pt x="253" y="730"/>
                  </a:cubicBezTo>
                  <a:lnTo>
                    <a:pt x="253" y="1020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lIns="162560" tIns="81280" rIns="162560" bIns="81280"/>
            <a:lstStyle/>
            <a:p>
              <a:pPr>
                <a:defRPr/>
              </a:pPr>
              <a:endParaRPr lang="id-ID" sz="3200" dirty="0">
                <a:latin typeface="Segoe UI" panose="020B0502040204020203" pitchFamily="34" charset="0"/>
              </a:endParaRPr>
            </a:p>
          </p:txBody>
        </p:sp>
        <p:sp>
          <p:nvSpPr>
            <p:cNvPr id="14" name="Freeform 26"/>
            <p:cNvSpPr>
              <a:spLocks noEditPoints="1"/>
            </p:cNvSpPr>
            <p:nvPr/>
          </p:nvSpPr>
          <p:spPr bwMode="auto">
            <a:xfrm flipH="1">
              <a:off x="8117866" y="4148467"/>
              <a:ext cx="953853" cy="1116584"/>
            </a:xfrm>
            <a:custGeom>
              <a:avLst/>
              <a:gdLst>
                <a:gd name="T0" fmla="*/ 565 w 631"/>
                <a:gd name="T1" fmla="*/ 585 h 741"/>
                <a:gd name="T2" fmla="*/ 545 w 631"/>
                <a:gd name="T3" fmla="*/ 531 h 741"/>
                <a:gd name="T4" fmla="*/ 567 w 631"/>
                <a:gd name="T5" fmla="*/ 470 h 741"/>
                <a:gd name="T6" fmla="*/ 568 w 631"/>
                <a:gd name="T7" fmla="*/ 407 h 741"/>
                <a:gd name="T8" fmla="*/ 568 w 631"/>
                <a:gd name="T9" fmla="*/ 345 h 741"/>
                <a:gd name="T10" fmla="*/ 535 w 631"/>
                <a:gd name="T11" fmla="*/ 208 h 741"/>
                <a:gd name="T12" fmla="*/ 476 w 631"/>
                <a:gd name="T13" fmla="*/ 107 h 741"/>
                <a:gd name="T14" fmla="*/ 270 w 631"/>
                <a:gd name="T15" fmla="*/ 60 h 741"/>
                <a:gd name="T16" fmla="*/ 146 w 631"/>
                <a:gd name="T17" fmla="*/ 128 h 741"/>
                <a:gd name="T18" fmla="*/ 102 w 631"/>
                <a:gd name="T19" fmla="*/ 207 h 741"/>
                <a:gd name="T20" fmla="*/ 63 w 631"/>
                <a:gd name="T21" fmla="*/ 310 h 741"/>
                <a:gd name="T22" fmla="*/ 64 w 631"/>
                <a:gd name="T23" fmla="*/ 390 h 741"/>
                <a:gd name="T24" fmla="*/ 69 w 631"/>
                <a:gd name="T25" fmla="*/ 482 h 741"/>
                <a:gd name="T26" fmla="*/ 83 w 631"/>
                <a:gd name="T27" fmla="*/ 539 h 741"/>
                <a:gd name="T28" fmla="*/ 67 w 631"/>
                <a:gd name="T29" fmla="*/ 585 h 741"/>
                <a:gd name="T30" fmla="*/ 2 w 631"/>
                <a:gd name="T31" fmla="*/ 678 h 741"/>
                <a:gd name="T32" fmla="*/ 23 w 631"/>
                <a:gd name="T33" fmla="*/ 741 h 741"/>
                <a:gd name="T34" fmla="*/ 609 w 631"/>
                <a:gd name="T35" fmla="*/ 741 h 741"/>
                <a:gd name="T36" fmla="*/ 630 w 631"/>
                <a:gd name="T37" fmla="*/ 678 h 741"/>
                <a:gd name="T38" fmla="*/ 565 w 631"/>
                <a:gd name="T39" fmla="*/ 585 h 741"/>
                <a:gd name="T40" fmla="*/ 454 w 631"/>
                <a:gd name="T41" fmla="*/ 282 h 741"/>
                <a:gd name="T42" fmla="*/ 452 w 631"/>
                <a:gd name="T43" fmla="*/ 281 h 741"/>
                <a:gd name="T44" fmla="*/ 482 w 631"/>
                <a:gd name="T45" fmla="*/ 305 h 741"/>
                <a:gd name="T46" fmla="*/ 470 w 631"/>
                <a:gd name="T47" fmla="*/ 374 h 741"/>
                <a:gd name="T48" fmla="*/ 460 w 631"/>
                <a:gd name="T49" fmla="*/ 373 h 741"/>
                <a:gd name="T50" fmla="*/ 454 w 631"/>
                <a:gd name="T51" fmla="*/ 282 h 741"/>
                <a:gd name="T52" fmla="*/ 150 w 631"/>
                <a:gd name="T53" fmla="*/ 302 h 741"/>
                <a:gd name="T54" fmla="*/ 184 w 631"/>
                <a:gd name="T55" fmla="*/ 292 h 741"/>
                <a:gd name="T56" fmla="*/ 194 w 631"/>
                <a:gd name="T57" fmla="*/ 284 h 741"/>
                <a:gd name="T58" fmla="*/ 211 w 631"/>
                <a:gd name="T59" fmla="*/ 198 h 741"/>
                <a:gd name="T60" fmla="*/ 213 w 631"/>
                <a:gd name="T61" fmla="*/ 195 h 741"/>
                <a:gd name="T62" fmla="*/ 316 w 631"/>
                <a:gd name="T63" fmla="*/ 252 h 741"/>
                <a:gd name="T64" fmla="*/ 329 w 631"/>
                <a:gd name="T65" fmla="*/ 253 h 741"/>
                <a:gd name="T66" fmla="*/ 394 w 631"/>
                <a:gd name="T67" fmla="*/ 315 h 741"/>
                <a:gd name="T68" fmla="*/ 410 w 631"/>
                <a:gd name="T69" fmla="*/ 360 h 741"/>
                <a:gd name="T70" fmla="*/ 435 w 631"/>
                <a:gd name="T71" fmla="*/ 412 h 741"/>
                <a:gd name="T72" fmla="*/ 316 w 631"/>
                <a:gd name="T73" fmla="*/ 493 h 741"/>
                <a:gd name="T74" fmla="*/ 316 w 631"/>
                <a:gd name="T75" fmla="*/ 493 h 741"/>
                <a:gd name="T76" fmla="*/ 188 w 631"/>
                <a:gd name="T77" fmla="*/ 394 h 741"/>
                <a:gd name="T78" fmla="*/ 150 w 631"/>
                <a:gd name="T79" fmla="*/ 302 h 741"/>
                <a:gd name="T80" fmla="*/ 114 w 631"/>
                <a:gd name="T81" fmla="*/ 589 h 741"/>
                <a:gd name="T82" fmla="*/ 200 w 631"/>
                <a:gd name="T83" fmla="*/ 563 h 741"/>
                <a:gd name="T84" fmla="*/ 240 w 631"/>
                <a:gd name="T85" fmla="*/ 493 h 741"/>
                <a:gd name="T86" fmla="*/ 316 w 631"/>
                <a:gd name="T87" fmla="*/ 515 h 741"/>
                <a:gd name="T88" fmla="*/ 316 w 631"/>
                <a:gd name="T89" fmla="*/ 515 h 741"/>
                <a:gd name="T90" fmla="*/ 391 w 631"/>
                <a:gd name="T91" fmla="*/ 493 h 741"/>
                <a:gd name="T92" fmla="*/ 431 w 631"/>
                <a:gd name="T93" fmla="*/ 563 h 741"/>
                <a:gd name="T94" fmla="*/ 519 w 631"/>
                <a:gd name="T95" fmla="*/ 590 h 741"/>
                <a:gd name="T96" fmla="*/ 316 w 631"/>
                <a:gd name="T97" fmla="*/ 661 h 741"/>
                <a:gd name="T98" fmla="*/ 114 w 631"/>
                <a:gd name="T99" fmla="*/ 589 h 741"/>
                <a:gd name="T100" fmla="*/ 318 w 631"/>
                <a:gd name="T101" fmla="*/ 722 h 741"/>
                <a:gd name="T102" fmla="*/ 316 w 631"/>
                <a:gd name="T103" fmla="*/ 722 h 741"/>
                <a:gd name="T104" fmla="*/ 46 w 631"/>
                <a:gd name="T105" fmla="*/ 621 h 741"/>
                <a:gd name="T106" fmla="*/ 67 w 631"/>
                <a:gd name="T107" fmla="*/ 606 h 741"/>
                <a:gd name="T108" fmla="*/ 316 w 631"/>
                <a:gd name="T109" fmla="*/ 697 h 741"/>
                <a:gd name="T110" fmla="*/ 318 w 631"/>
                <a:gd name="T111" fmla="*/ 697 h 741"/>
                <a:gd name="T112" fmla="*/ 564 w 631"/>
                <a:gd name="T113" fmla="*/ 608 h 741"/>
                <a:gd name="T114" fmla="*/ 585 w 631"/>
                <a:gd name="T115" fmla="*/ 624 h 741"/>
                <a:gd name="T116" fmla="*/ 318 w 631"/>
                <a:gd name="T117" fmla="*/ 722 h 7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631" h="741">
                  <a:moveTo>
                    <a:pt x="565" y="585"/>
                  </a:moveTo>
                  <a:cubicBezTo>
                    <a:pt x="577" y="562"/>
                    <a:pt x="566" y="543"/>
                    <a:pt x="545" y="531"/>
                  </a:cubicBezTo>
                  <a:cubicBezTo>
                    <a:pt x="517" y="515"/>
                    <a:pt x="536" y="486"/>
                    <a:pt x="567" y="470"/>
                  </a:cubicBezTo>
                  <a:cubicBezTo>
                    <a:pt x="597" y="454"/>
                    <a:pt x="607" y="426"/>
                    <a:pt x="568" y="407"/>
                  </a:cubicBezTo>
                  <a:cubicBezTo>
                    <a:pt x="530" y="387"/>
                    <a:pt x="532" y="381"/>
                    <a:pt x="568" y="345"/>
                  </a:cubicBezTo>
                  <a:cubicBezTo>
                    <a:pt x="604" y="308"/>
                    <a:pt x="586" y="222"/>
                    <a:pt x="535" y="208"/>
                  </a:cubicBezTo>
                  <a:cubicBezTo>
                    <a:pt x="484" y="194"/>
                    <a:pt x="497" y="166"/>
                    <a:pt x="476" y="107"/>
                  </a:cubicBezTo>
                  <a:cubicBezTo>
                    <a:pt x="456" y="51"/>
                    <a:pt x="319" y="0"/>
                    <a:pt x="270" y="60"/>
                  </a:cubicBezTo>
                  <a:cubicBezTo>
                    <a:pt x="236" y="23"/>
                    <a:pt x="161" y="73"/>
                    <a:pt x="146" y="128"/>
                  </a:cubicBezTo>
                  <a:cubicBezTo>
                    <a:pt x="131" y="184"/>
                    <a:pt x="142" y="199"/>
                    <a:pt x="102" y="207"/>
                  </a:cubicBezTo>
                  <a:cubicBezTo>
                    <a:pt x="62" y="215"/>
                    <a:pt x="37" y="273"/>
                    <a:pt x="63" y="310"/>
                  </a:cubicBezTo>
                  <a:cubicBezTo>
                    <a:pt x="89" y="346"/>
                    <a:pt x="101" y="363"/>
                    <a:pt x="64" y="390"/>
                  </a:cubicBezTo>
                  <a:cubicBezTo>
                    <a:pt x="27" y="417"/>
                    <a:pt x="34" y="465"/>
                    <a:pt x="69" y="482"/>
                  </a:cubicBezTo>
                  <a:cubicBezTo>
                    <a:pt x="104" y="498"/>
                    <a:pt x="111" y="523"/>
                    <a:pt x="83" y="539"/>
                  </a:cubicBezTo>
                  <a:cubicBezTo>
                    <a:pt x="63" y="551"/>
                    <a:pt x="53" y="568"/>
                    <a:pt x="67" y="585"/>
                  </a:cubicBezTo>
                  <a:cubicBezTo>
                    <a:pt x="29" y="603"/>
                    <a:pt x="0" y="629"/>
                    <a:pt x="2" y="678"/>
                  </a:cubicBezTo>
                  <a:cubicBezTo>
                    <a:pt x="2" y="699"/>
                    <a:pt x="10" y="720"/>
                    <a:pt x="23" y="741"/>
                  </a:cubicBezTo>
                  <a:cubicBezTo>
                    <a:pt x="609" y="741"/>
                    <a:pt x="609" y="741"/>
                    <a:pt x="609" y="741"/>
                  </a:cubicBezTo>
                  <a:cubicBezTo>
                    <a:pt x="621" y="720"/>
                    <a:pt x="629" y="699"/>
                    <a:pt x="630" y="678"/>
                  </a:cubicBezTo>
                  <a:cubicBezTo>
                    <a:pt x="631" y="629"/>
                    <a:pt x="603" y="603"/>
                    <a:pt x="565" y="585"/>
                  </a:cubicBezTo>
                  <a:close/>
                  <a:moveTo>
                    <a:pt x="454" y="282"/>
                  </a:moveTo>
                  <a:cubicBezTo>
                    <a:pt x="453" y="281"/>
                    <a:pt x="452" y="281"/>
                    <a:pt x="452" y="281"/>
                  </a:cubicBezTo>
                  <a:cubicBezTo>
                    <a:pt x="467" y="252"/>
                    <a:pt x="479" y="289"/>
                    <a:pt x="482" y="305"/>
                  </a:cubicBezTo>
                  <a:cubicBezTo>
                    <a:pt x="486" y="328"/>
                    <a:pt x="481" y="355"/>
                    <a:pt x="470" y="374"/>
                  </a:cubicBezTo>
                  <a:cubicBezTo>
                    <a:pt x="467" y="373"/>
                    <a:pt x="464" y="373"/>
                    <a:pt x="460" y="373"/>
                  </a:cubicBezTo>
                  <a:cubicBezTo>
                    <a:pt x="411" y="378"/>
                    <a:pt x="527" y="312"/>
                    <a:pt x="454" y="282"/>
                  </a:cubicBezTo>
                  <a:close/>
                  <a:moveTo>
                    <a:pt x="150" y="302"/>
                  </a:moveTo>
                  <a:cubicBezTo>
                    <a:pt x="156" y="273"/>
                    <a:pt x="172" y="265"/>
                    <a:pt x="184" y="292"/>
                  </a:cubicBezTo>
                  <a:cubicBezTo>
                    <a:pt x="194" y="314"/>
                    <a:pt x="196" y="325"/>
                    <a:pt x="194" y="284"/>
                  </a:cubicBezTo>
                  <a:cubicBezTo>
                    <a:pt x="193" y="256"/>
                    <a:pt x="199" y="226"/>
                    <a:pt x="211" y="198"/>
                  </a:cubicBezTo>
                  <a:cubicBezTo>
                    <a:pt x="212" y="197"/>
                    <a:pt x="212" y="196"/>
                    <a:pt x="213" y="195"/>
                  </a:cubicBezTo>
                  <a:cubicBezTo>
                    <a:pt x="232" y="223"/>
                    <a:pt x="270" y="249"/>
                    <a:pt x="316" y="252"/>
                  </a:cubicBezTo>
                  <a:cubicBezTo>
                    <a:pt x="321" y="252"/>
                    <a:pt x="325" y="253"/>
                    <a:pt x="329" y="253"/>
                  </a:cubicBezTo>
                  <a:cubicBezTo>
                    <a:pt x="417" y="251"/>
                    <a:pt x="322" y="306"/>
                    <a:pt x="394" y="315"/>
                  </a:cubicBezTo>
                  <a:cubicBezTo>
                    <a:pt x="446" y="322"/>
                    <a:pt x="436" y="331"/>
                    <a:pt x="410" y="360"/>
                  </a:cubicBezTo>
                  <a:cubicBezTo>
                    <a:pt x="392" y="380"/>
                    <a:pt x="397" y="406"/>
                    <a:pt x="435" y="412"/>
                  </a:cubicBezTo>
                  <a:cubicBezTo>
                    <a:pt x="410" y="459"/>
                    <a:pt x="370" y="493"/>
                    <a:pt x="316" y="493"/>
                  </a:cubicBezTo>
                  <a:cubicBezTo>
                    <a:pt x="316" y="493"/>
                    <a:pt x="316" y="493"/>
                    <a:pt x="316" y="493"/>
                  </a:cubicBezTo>
                  <a:cubicBezTo>
                    <a:pt x="256" y="493"/>
                    <a:pt x="212" y="451"/>
                    <a:pt x="188" y="394"/>
                  </a:cubicBezTo>
                  <a:cubicBezTo>
                    <a:pt x="157" y="389"/>
                    <a:pt x="143" y="339"/>
                    <a:pt x="150" y="302"/>
                  </a:cubicBezTo>
                  <a:close/>
                  <a:moveTo>
                    <a:pt x="114" y="589"/>
                  </a:moveTo>
                  <a:cubicBezTo>
                    <a:pt x="141" y="580"/>
                    <a:pt x="171" y="573"/>
                    <a:pt x="200" y="563"/>
                  </a:cubicBezTo>
                  <a:cubicBezTo>
                    <a:pt x="234" y="550"/>
                    <a:pt x="241" y="524"/>
                    <a:pt x="240" y="493"/>
                  </a:cubicBezTo>
                  <a:cubicBezTo>
                    <a:pt x="262" y="507"/>
                    <a:pt x="287" y="515"/>
                    <a:pt x="316" y="515"/>
                  </a:cubicBezTo>
                  <a:cubicBezTo>
                    <a:pt x="316" y="515"/>
                    <a:pt x="316" y="515"/>
                    <a:pt x="316" y="515"/>
                  </a:cubicBezTo>
                  <a:cubicBezTo>
                    <a:pt x="344" y="515"/>
                    <a:pt x="369" y="507"/>
                    <a:pt x="391" y="493"/>
                  </a:cubicBezTo>
                  <a:cubicBezTo>
                    <a:pt x="390" y="524"/>
                    <a:pt x="397" y="550"/>
                    <a:pt x="431" y="563"/>
                  </a:cubicBezTo>
                  <a:cubicBezTo>
                    <a:pt x="461" y="574"/>
                    <a:pt x="492" y="581"/>
                    <a:pt x="519" y="590"/>
                  </a:cubicBezTo>
                  <a:cubicBezTo>
                    <a:pt x="501" y="642"/>
                    <a:pt x="408" y="662"/>
                    <a:pt x="316" y="661"/>
                  </a:cubicBezTo>
                  <a:cubicBezTo>
                    <a:pt x="210" y="660"/>
                    <a:pt x="105" y="630"/>
                    <a:pt x="114" y="589"/>
                  </a:cubicBezTo>
                  <a:close/>
                  <a:moveTo>
                    <a:pt x="318" y="722"/>
                  </a:moveTo>
                  <a:cubicBezTo>
                    <a:pt x="316" y="722"/>
                    <a:pt x="316" y="722"/>
                    <a:pt x="316" y="722"/>
                  </a:cubicBezTo>
                  <a:cubicBezTo>
                    <a:pt x="184" y="722"/>
                    <a:pt x="70" y="685"/>
                    <a:pt x="46" y="621"/>
                  </a:cubicBezTo>
                  <a:cubicBezTo>
                    <a:pt x="52" y="616"/>
                    <a:pt x="59" y="611"/>
                    <a:pt x="67" y="606"/>
                  </a:cubicBezTo>
                  <a:cubicBezTo>
                    <a:pt x="78" y="664"/>
                    <a:pt x="187" y="697"/>
                    <a:pt x="316" y="697"/>
                  </a:cubicBezTo>
                  <a:cubicBezTo>
                    <a:pt x="318" y="697"/>
                    <a:pt x="318" y="697"/>
                    <a:pt x="318" y="697"/>
                  </a:cubicBezTo>
                  <a:cubicBezTo>
                    <a:pt x="448" y="697"/>
                    <a:pt x="551" y="665"/>
                    <a:pt x="564" y="608"/>
                  </a:cubicBezTo>
                  <a:cubicBezTo>
                    <a:pt x="572" y="613"/>
                    <a:pt x="578" y="618"/>
                    <a:pt x="585" y="624"/>
                  </a:cubicBezTo>
                  <a:cubicBezTo>
                    <a:pt x="559" y="687"/>
                    <a:pt x="451" y="722"/>
                    <a:pt x="318" y="722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lIns="162560" tIns="81280" rIns="162560" bIns="81280"/>
            <a:lstStyle/>
            <a:p>
              <a:pPr>
                <a:defRPr/>
              </a:pPr>
              <a:endParaRPr lang="id-ID" sz="3200">
                <a:latin typeface="Segoe UI" panose="020B0502040204020203" pitchFamily="34" charset="0"/>
              </a:endParaRPr>
            </a:p>
          </p:txBody>
        </p:sp>
        <p:sp>
          <p:nvSpPr>
            <p:cNvPr id="16" name="Freeform 6"/>
            <p:cNvSpPr>
              <a:spLocks noEditPoints="1"/>
            </p:cNvSpPr>
            <p:nvPr/>
          </p:nvSpPr>
          <p:spPr bwMode="auto">
            <a:xfrm flipH="1">
              <a:off x="8927487" y="4148467"/>
              <a:ext cx="1053184" cy="1124096"/>
            </a:xfrm>
            <a:custGeom>
              <a:avLst/>
              <a:gdLst>
                <a:gd name="T0" fmla="*/ 743 w 957"/>
                <a:gd name="T1" fmla="*/ 313 h 1020"/>
                <a:gd name="T2" fmla="*/ 756 w 957"/>
                <a:gd name="T3" fmla="*/ 428 h 1020"/>
                <a:gd name="T4" fmla="*/ 704 w 957"/>
                <a:gd name="T5" fmla="*/ 513 h 1020"/>
                <a:gd name="T6" fmla="*/ 724 w 957"/>
                <a:gd name="T7" fmla="*/ 341 h 1020"/>
                <a:gd name="T8" fmla="*/ 704 w 957"/>
                <a:gd name="T9" fmla="*/ 152 h 1020"/>
                <a:gd name="T10" fmla="*/ 953 w 957"/>
                <a:gd name="T11" fmla="*/ 925 h 1020"/>
                <a:gd name="T12" fmla="*/ 704 w 957"/>
                <a:gd name="T13" fmla="*/ 1020 h 1020"/>
                <a:gd name="T14" fmla="*/ 478 w 957"/>
                <a:gd name="T15" fmla="*/ 16 h 1020"/>
                <a:gd name="T16" fmla="*/ 704 w 957"/>
                <a:gd name="T17" fmla="*/ 308 h 1020"/>
                <a:gd name="T18" fmla="*/ 679 w 957"/>
                <a:gd name="T19" fmla="*/ 494 h 1020"/>
                <a:gd name="T20" fmla="*/ 704 w 957"/>
                <a:gd name="T21" fmla="*/ 513 h 1020"/>
                <a:gd name="T22" fmla="*/ 665 w 957"/>
                <a:gd name="T23" fmla="*/ 566 h 1020"/>
                <a:gd name="T24" fmla="*/ 684 w 957"/>
                <a:gd name="T25" fmla="*/ 723 h 1020"/>
                <a:gd name="T26" fmla="*/ 704 w 957"/>
                <a:gd name="T27" fmla="*/ 1020 h 1020"/>
                <a:gd name="T28" fmla="*/ 478 w 957"/>
                <a:gd name="T29" fmla="*/ 984 h 1020"/>
                <a:gd name="T30" fmla="*/ 493 w 957"/>
                <a:gd name="T31" fmla="*/ 969 h 1020"/>
                <a:gd name="T32" fmla="*/ 478 w 957"/>
                <a:gd name="T33" fmla="*/ 955 h 1020"/>
                <a:gd name="T34" fmla="*/ 480 w 957"/>
                <a:gd name="T35" fmla="*/ 945 h 1020"/>
                <a:gd name="T36" fmla="*/ 480 w 957"/>
                <a:gd name="T37" fmla="*/ 916 h 1020"/>
                <a:gd name="T38" fmla="*/ 478 w 957"/>
                <a:gd name="T39" fmla="*/ 901 h 1020"/>
                <a:gd name="T40" fmla="*/ 589 w 957"/>
                <a:gd name="T41" fmla="*/ 663 h 1020"/>
                <a:gd name="T42" fmla="*/ 479 w 957"/>
                <a:gd name="T43" fmla="*/ 709 h 1020"/>
                <a:gd name="T44" fmla="*/ 478 w 957"/>
                <a:gd name="T45" fmla="*/ 613 h 1020"/>
                <a:gd name="T46" fmla="*/ 519 w 957"/>
                <a:gd name="T47" fmla="*/ 628 h 1020"/>
                <a:gd name="T48" fmla="*/ 478 w 957"/>
                <a:gd name="T49" fmla="*/ 512 h 1020"/>
                <a:gd name="T50" fmla="*/ 587 w 957"/>
                <a:gd name="T51" fmla="*/ 502 h 1020"/>
                <a:gd name="T52" fmla="*/ 664 w 957"/>
                <a:gd name="T53" fmla="*/ 319 h 1020"/>
                <a:gd name="T54" fmla="*/ 478 w 957"/>
                <a:gd name="T55" fmla="*/ 16 h 1020"/>
                <a:gd name="T56" fmla="*/ 395 w 957"/>
                <a:gd name="T57" fmla="*/ 35 h 1020"/>
                <a:gd name="T58" fmla="*/ 478 w 957"/>
                <a:gd name="T59" fmla="*/ 16 h 1020"/>
                <a:gd name="T60" fmla="*/ 425 w 957"/>
                <a:gd name="T61" fmla="*/ 204 h 1020"/>
                <a:gd name="T62" fmla="*/ 294 w 957"/>
                <a:gd name="T63" fmla="*/ 284 h 1020"/>
                <a:gd name="T64" fmla="*/ 362 w 957"/>
                <a:gd name="T65" fmla="*/ 506 h 1020"/>
                <a:gd name="T66" fmla="*/ 477 w 957"/>
                <a:gd name="T67" fmla="*/ 478 h 1020"/>
                <a:gd name="T68" fmla="*/ 478 w 957"/>
                <a:gd name="T69" fmla="*/ 512 h 1020"/>
                <a:gd name="T70" fmla="*/ 438 w 957"/>
                <a:gd name="T71" fmla="*/ 628 h 1020"/>
                <a:gd name="T72" fmla="*/ 478 w 957"/>
                <a:gd name="T73" fmla="*/ 709 h 1020"/>
                <a:gd name="T74" fmla="*/ 370 w 957"/>
                <a:gd name="T75" fmla="*/ 665 h 1020"/>
                <a:gd name="T76" fmla="*/ 478 w 957"/>
                <a:gd name="T77" fmla="*/ 901 h 1020"/>
                <a:gd name="T78" fmla="*/ 478 w 957"/>
                <a:gd name="T79" fmla="*/ 916 h 1020"/>
                <a:gd name="T80" fmla="*/ 478 w 957"/>
                <a:gd name="T81" fmla="*/ 945 h 1020"/>
                <a:gd name="T82" fmla="*/ 466 w 957"/>
                <a:gd name="T83" fmla="*/ 969 h 1020"/>
                <a:gd name="T84" fmla="*/ 478 w 957"/>
                <a:gd name="T85" fmla="*/ 1020 h 1020"/>
                <a:gd name="T86" fmla="*/ 253 w 957"/>
                <a:gd name="T87" fmla="*/ 730 h 1020"/>
                <a:gd name="T88" fmla="*/ 342 w 957"/>
                <a:gd name="T89" fmla="*/ 640 h 1020"/>
                <a:gd name="T90" fmla="*/ 265 w 957"/>
                <a:gd name="T91" fmla="*/ 519 h 1020"/>
                <a:gd name="T92" fmla="*/ 253 w 957"/>
                <a:gd name="T93" fmla="*/ 477 h 1020"/>
                <a:gd name="T94" fmla="*/ 276 w 957"/>
                <a:gd name="T95" fmla="*/ 341 h 1020"/>
                <a:gd name="T96" fmla="*/ 253 w 957"/>
                <a:gd name="T97" fmla="*/ 143 h 1020"/>
                <a:gd name="T98" fmla="*/ 214 w 957"/>
                <a:gd name="T99" fmla="*/ 313 h 1020"/>
                <a:gd name="T100" fmla="*/ 253 w 957"/>
                <a:gd name="T101" fmla="*/ 310 h 1020"/>
                <a:gd name="T102" fmla="*/ 253 w 957"/>
                <a:gd name="T103" fmla="*/ 477 h 1020"/>
                <a:gd name="T104" fmla="*/ 227 w 957"/>
                <a:gd name="T105" fmla="*/ 490 h 1020"/>
                <a:gd name="T106" fmla="*/ 199 w 957"/>
                <a:gd name="T107" fmla="*/ 359 h 1020"/>
                <a:gd name="T108" fmla="*/ 253 w 957"/>
                <a:gd name="T109" fmla="*/ 1020 h 1020"/>
                <a:gd name="T110" fmla="*/ 3 w 957"/>
                <a:gd name="T111" fmla="*/ 925 h 1020"/>
                <a:gd name="T112" fmla="*/ 253 w 957"/>
                <a:gd name="T113" fmla="*/ 1020 h 10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957" h="1020">
                  <a:moveTo>
                    <a:pt x="704" y="152"/>
                  </a:moveTo>
                  <a:cubicBezTo>
                    <a:pt x="723" y="197"/>
                    <a:pt x="736" y="251"/>
                    <a:pt x="743" y="313"/>
                  </a:cubicBezTo>
                  <a:cubicBezTo>
                    <a:pt x="750" y="327"/>
                    <a:pt x="755" y="342"/>
                    <a:pt x="757" y="359"/>
                  </a:cubicBezTo>
                  <a:cubicBezTo>
                    <a:pt x="761" y="381"/>
                    <a:pt x="760" y="406"/>
                    <a:pt x="756" y="428"/>
                  </a:cubicBezTo>
                  <a:cubicBezTo>
                    <a:pt x="751" y="452"/>
                    <a:pt x="742" y="473"/>
                    <a:pt x="729" y="490"/>
                  </a:cubicBezTo>
                  <a:cubicBezTo>
                    <a:pt x="722" y="500"/>
                    <a:pt x="713" y="508"/>
                    <a:pt x="704" y="513"/>
                  </a:cubicBezTo>
                  <a:cubicBezTo>
                    <a:pt x="704" y="476"/>
                    <a:pt x="704" y="476"/>
                    <a:pt x="704" y="476"/>
                  </a:cubicBezTo>
                  <a:cubicBezTo>
                    <a:pt x="730" y="445"/>
                    <a:pt x="739" y="384"/>
                    <a:pt x="724" y="341"/>
                  </a:cubicBezTo>
                  <a:cubicBezTo>
                    <a:pt x="718" y="320"/>
                    <a:pt x="710" y="310"/>
                    <a:pt x="704" y="308"/>
                  </a:cubicBezTo>
                  <a:lnTo>
                    <a:pt x="704" y="152"/>
                  </a:lnTo>
                  <a:close/>
                  <a:moveTo>
                    <a:pt x="704" y="731"/>
                  </a:moveTo>
                  <a:cubicBezTo>
                    <a:pt x="815" y="772"/>
                    <a:pt x="957" y="791"/>
                    <a:pt x="953" y="925"/>
                  </a:cubicBezTo>
                  <a:cubicBezTo>
                    <a:pt x="952" y="956"/>
                    <a:pt x="940" y="988"/>
                    <a:pt x="921" y="1020"/>
                  </a:cubicBezTo>
                  <a:cubicBezTo>
                    <a:pt x="704" y="1020"/>
                    <a:pt x="704" y="1020"/>
                    <a:pt x="704" y="1020"/>
                  </a:cubicBezTo>
                  <a:lnTo>
                    <a:pt x="704" y="731"/>
                  </a:lnTo>
                  <a:close/>
                  <a:moveTo>
                    <a:pt x="478" y="16"/>
                  </a:moveTo>
                  <a:cubicBezTo>
                    <a:pt x="588" y="0"/>
                    <a:pt x="661" y="52"/>
                    <a:pt x="704" y="152"/>
                  </a:cubicBezTo>
                  <a:cubicBezTo>
                    <a:pt x="704" y="308"/>
                    <a:pt x="704" y="308"/>
                    <a:pt x="704" y="308"/>
                  </a:cubicBezTo>
                  <a:cubicBezTo>
                    <a:pt x="693" y="305"/>
                    <a:pt x="684" y="321"/>
                    <a:pt x="680" y="350"/>
                  </a:cubicBezTo>
                  <a:cubicBezTo>
                    <a:pt x="675" y="381"/>
                    <a:pt x="674" y="429"/>
                    <a:pt x="679" y="494"/>
                  </a:cubicBezTo>
                  <a:cubicBezTo>
                    <a:pt x="688" y="491"/>
                    <a:pt x="697" y="484"/>
                    <a:pt x="704" y="476"/>
                  </a:cubicBezTo>
                  <a:cubicBezTo>
                    <a:pt x="704" y="513"/>
                    <a:pt x="704" y="513"/>
                    <a:pt x="704" y="513"/>
                  </a:cubicBezTo>
                  <a:cubicBezTo>
                    <a:pt x="700" y="515"/>
                    <a:pt x="696" y="517"/>
                    <a:pt x="692" y="519"/>
                  </a:cubicBezTo>
                  <a:cubicBezTo>
                    <a:pt x="684" y="535"/>
                    <a:pt x="675" y="552"/>
                    <a:pt x="665" y="566"/>
                  </a:cubicBezTo>
                  <a:cubicBezTo>
                    <a:pt x="654" y="594"/>
                    <a:pt x="635" y="619"/>
                    <a:pt x="614" y="640"/>
                  </a:cubicBezTo>
                  <a:cubicBezTo>
                    <a:pt x="621" y="675"/>
                    <a:pt x="640" y="705"/>
                    <a:pt x="684" y="723"/>
                  </a:cubicBezTo>
                  <a:cubicBezTo>
                    <a:pt x="690" y="726"/>
                    <a:pt x="697" y="728"/>
                    <a:pt x="704" y="731"/>
                  </a:cubicBezTo>
                  <a:cubicBezTo>
                    <a:pt x="704" y="1020"/>
                    <a:pt x="704" y="1020"/>
                    <a:pt x="704" y="1020"/>
                  </a:cubicBezTo>
                  <a:cubicBezTo>
                    <a:pt x="478" y="1020"/>
                    <a:pt x="478" y="1020"/>
                    <a:pt x="478" y="1020"/>
                  </a:cubicBezTo>
                  <a:cubicBezTo>
                    <a:pt x="478" y="984"/>
                    <a:pt x="478" y="984"/>
                    <a:pt x="478" y="984"/>
                  </a:cubicBezTo>
                  <a:cubicBezTo>
                    <a:pt x="479" y="984"/>
                    <a:pt x="479" y="984"/>
                    <a:pt x="480" y="984"/>
                  </a:cubicBezTo>
                  <a:cubicBezTo>
                    <a:pt x="487" y="984"/>
                    <a:pt x="493" y="977"/>
                    <a:pt x="493" y="969"/>
                  </a:cubicBezTo>
                  <a:cubicBezTo>
                    <a:pt x="493" y="961"/>
                    <a:pt x="487" y="955"/>
                    <a:pt x="480" y="955"/>
                  </a:cubicBezTo>
                  <a:cubicBezTo>
                    <a:pt x="479" y="955"/>
                    <a:pt x="479" y="955"/>
                    <a:pt x="478" y="955"/>
                  </a:cubicBezTo>
                  <a:cubicBezTo>
                    <a:pt x="478" y="945"/>
                    <a:pt x="478" y="945"/>
                    <a:pt x="478" y="945"/>
                  </a:cubicBezTo>
                  <a:cubicBezTo>
                    <a:pt x="479" y="945"/>
                    <a:pt x="479" y="945"/>
                    <a:pt x="480" y="945"/>
                  </a:cubicBezTo>
                  <a:cubicBezTo>
                    <a:pt x="487" y="945"/>
                    <a:pt x="493" y="938"/>
                    <a:pt x="493" y="930"/>
                  </a:cubicBezTo>
                  <a:cubicBezTo>
                    <a:pt x="493" y="922"/>
                    <a:pt x="487" y="916"/>
                    <a:pt x="480" y="916"/>
                  </a:cubicBezTo>
                  <a:cubicBezTo>
                    <a:pt x="479" y="916"/>
                    <a:pt x="479" y="916"/>
                    <a:pt x="478" y="916"/>
                  </a:cubicBezTo>
                  <a:cubicBezTo>
                    <a:pt x="478" y="901"/>
                    <a:pt x="478" y="901"/>
                    <a:pt x="478" y="901"/>
                  </a:cubicBezTo>
                  <a:cubicBezTo>
                    <a:pt x="556" y="871"/>
                    <a:pt x="598" y="831"/>
                    <a:pt x="661" y="751"/>
                  </a:cubicBezTo>
                  <a:cubicBezTo>
                    <a:pt x="625" y="737"/>
                    <a:pt x="602" y="703"/>
                    <a:pt x="589" y="663"/>
                  </a:cubicBezTo>
                  <a:cubicBezTo>
                    <a:pt x="553" y="691"/>
                    <a:pt x="514" y="709"/>
                    <a:pt x="485" y="709"/>
                  </a:cubicBezTo>
                  <a:cubicBezTo>
                    <a:pt x="483" y="709"/>
                    <a:pt x="481" y="709"/>
                    <a:pt x="479" y="709"/>
                  </a:cubicBezTo>
                  <a:cubicBezTo>
                    <a:pt x="478" y="709"/>
                    <a:pt x="478" y="709"/>
                    <a:pt x="478" y="709"/>
                  </a:cubicBezTo>
                  <a:cubicBezTo>
                    <a:pt x="478" y="613"/>
                    <a:pt x="478" y="613"/>
                    <a:pt x="478" y="613"/>
                  </a:cubicBezTo>
                  <a:cubicBezTo>
                    <a:pt x="479" y="613"/>
                    <a:pt x="479" y="613"/>
                    <a:pt x="479" y="613"/>
                  </a:cubicBezTo>
                  <a:cubicBezTo>
                    <a:pt x="493" y="613"/>
                    <a:pt x="503" y="634"/>
                    <a:pt x="519" y="628"/>
                  </a:cubicBezTo>
                  <a:cubicBezTo>
                    <a:pt x="555" y="615"/>
                    <a:pt x="571" y="591"/>
                    <a:pt x="571" y="565"/>
                  </a:cubicBezTo>
                  <a:cubicBezTo>
                    <a:pt x="571" y="529"/>
                    <a:pt x="525" y="512"/>
                    <a:pt x="478" y="512"/>
                  </a:cubicBezTo>
                  <a:cubicBezTo>
                    <a:pt x="478" y="478"/>
                    <a:pt x="478" y="478"/>
                    <a:pt x="478" y="478"/>
                  </a:cubicBezTo>
                  <a:cubicBezTo>
                    <a:pt x="531" y="470"/>
                    <a:pt x="566" y="485"/>
                    <a:pt x="587" y="502"/>
                  </a:cubicBezTo>
                  <a:cubicBezTo>
                    <a:pt x="588" y="503"/>
                    <a:pt x="590" y="504"/>
                    <a:pt x="591" y="506"/>
                  </a:cubicBezTo>
                  <a:cubicBezTo>
                    <a:pt x="644" y="538"/>
                    <a:pt x="663" y="405"/>
                    <a:pt x="664" y="319"/>
                  </a:cubicBezTo>
                  <a:cubicBezTo>
                    <a:pt x="580" y="314"/>
                    <a:pt x="531" y="271"/>
                    <a:pt x="478" y="235"/>
                  </a:cubicBezTo>
                  <a:lnTo>
                    <a:pt x="478" y="16"/>
                  </a:lnTo>
                  <a:close/>
                  <a:moveTo>
                    <a:pt x="253" y="143"/>
                  </a:moveTo>
                  <a:cubicBezTo>
                    <a:pt x="281" y="83"/>
                    <a:pt x="325" y="38"/>
                    <a:pt x="395" y="35"/>
                  </a:cubicBezTo>
                  <a:cubicBezTo>
                    <a:pt x="408" y="31"/>
                    <a:pt x="422" y="27"/>
                    <a:pt x="437" y="25"/>
                  </a:cubicBezTo>
                  <a:cubicBezTo>
                    <a:pt x="451" y="21"/>
                    <a:pt x="465" y="18"/>
                    <a:pt x="478" y="16"/>
                  </a:cubicBezTo>
                  <a:cubicBezTo>
                    <a:pt x="478" y="235"/>
                    <a:pt x="478" y="235"/>
                    <a:pt x="478" y="235"/>
                  </a:cubicBezTo>
                  <a:cubicBezTo>
                    <a:pt x="461" y="223"/>
                    <a:pt x="444" y="212"/>
                    <a:pt x="425" y="204"/>
                  </a:cubicBezTo>
                  <a:cubicBezTo>
                    <a:pt x="378" y="183"/>
                    <a:pt x="333" y="179"/>
                    <a:pt x="316" y="207"/>
                  </a:cubicBezTo>
                  <a:cubicBezTo>
                    <a:pt x="303" y="228"/>
                    <a:pt x="296" y="254"/>
                    <a:pt x="294" y="284"/>
                  </a:cubicBezTo>
                  <a:cubicBezTo>
                    <a:pt x="294" y="285"/>
                    <a:pt x="294" y="287"/>
                    <a:pt x="294" y="289"/>
                  </a:cubicBezTo>
                  <a:cubicBezTo>
                    <a:pt x="290" y="370"/>
                    <a:pt x="303" y="542"/>
                    <a:pt x="362" y="506"/>
                  </a:cubicBezTo>
                  <a:cubicBezTo>
                    <a:pt x="364" y="504"/>
                    <a:pt x="365" y="503"/>
                    <a:pt x="367" y="502"/>
                  </a:cubicBezTo>
                  <a:cubicBezTo>
                    <a:pt x="388" y="485"/>
                    <a:pt x="423" y="469"/>
                    <a:pt x="477" y="478"/>
                  </a:cubicBezTo>
                  <a:cubicBezTo>
                    <a:pt x="478" y="478"/>
                    <a:pt x="478" y="478"/>
                    <a:pt x="478" y="478"/>
                  </a:cubicBezTo>
                  <a:cubicBezTo>
                    <a:pt x="478" y="512"/>
                    <a:pt x="478" y="512"/>
                    <a:pt x="478" y="512"/>
                  </a:cubicBezTo>
                  <a:cubicBezTo>
                    <a:pt x="432" y="512"/>
                    <a:pt x="384" y="529"/>
                    <a:pt x="382" y="561"/>
                  </a:cubicBezTo>
                  <a:cubicBezTo>
                    <a:pt x="380" y="588"/>
                    <a:pt x="400" y="615"/>
                    <a:pt x="438" y="628"/>
                  </a:cubicBezTo>
                  <a:cubicBezTo>
                    <a:pt x="454" y="634"/>
                    <a:pt x="464" y="613"/>
                    <a:pt x="478" y="613"/>
                  </a:cubicBezTo>
                  <a:cubicBezTo>
                    <a:pt x="478" y="709"/>
                    <a:pt x="478" y="709"/>
                    <a:pt x="478" y="709"/>
                  </a:cubicBezTo>
                  <a:cubicBezTo>
                    <a:pt x="477" y="709"/>
                    <a:pt x="475" y="709"/>
                    <a:pt x="472" y="709"/>
                  </a:cubicBezTo>
                  <a:cubicBezTo>
                    <a:pt x="444" y="709"/>
                    <a:pt x="405" y="692"/>
                    <a:pt x="370" y="665"/>
                  </a:cubicBezTo>
                  <a:cubicBezTo>
                    <a:pt x="357" y="704"/>
                    <a:pt x="334" y="737"/>
                    <a:pt x="298" y="751"/>
                  </a:cubicBezTo>
                  <a:cubicBezTo>
                    <a:pt x="358" y="841"/>
                    <a:pt x="407" y="878"/>
                    <a:pt x="478" y="901"/>
                  </a:cubicBezTo>
                  <a:cubicBezTo>
                    <a:pt x="478" y="901"/>
                    <a:pt x="478" y="901"/>
                    <a:pt x="478" y="901"/>
                  </a:cubicBezTo>
                  <a:cubicBezTo>
                    <a:pt x="478" y="916"/>
                    <a:pt x="478" y="916"/>
                    <a:pt x="478" y="916"/>
                  </a:cubicBezTo>
                  <a:cubicBezTo>
                    <a:pt x="471" y="916"/>
                    <a:pt x="466" y="923"/>
                    <a:pt x="466" y="930"/>
                  </a:cubicBezTo>
                  <a:cubicBezTo>
                    <a:pt x="466" y="938"/>
                    <a:pt x="471" y="944"/>
                    <a:pt x="478" y="945"/>
                  </a:cubicBezTo>
                  <a:cubicBezTo>
                    <a:pt x="478" y="955"/>
                    <a:pt x="478" y="955"/>
                    <a:pt x="478" y="955"/>
                  </a:cubicBezTo>
                  <a:cubicBezTo>
                    <a:pt x="471" y="956"/>
                    <a:pt x="466" y="962"/>
                    <a:pt x="466" y="969"/>
                  </a:cubicBezTo>
                  <a:cubicBezTo>
                    <a:pt x="466" y="977"/>
                    <a:pt x="471" y="983"/>
                    <a:pt x="478" y="984"/>
                  </a:cubicBezTo>
                  <a:cubicBezTo>
                    <a:pt x="478" y="1020"/>
                    <a:pt x="478" y="1020"/>
                    <a:pt x="478" y="1020"/>
                  </a:cubicBezTo>
                  <a:cubicBezTo>
                    <a:pt x="253" y="1020"/>
                    <a:pt x="253" y="1020"/>
                    <a:pt x="253" y="1020"/>
                  </a:cubicBezTo>
                  <a:cubicBezTo>
                    <a:pt x="253" y="730"/>
                    <a:pt x="253" y="730"/>
                    <a:pt x="253" y="730"/>
                  </a:cubicBezTo>
                  <a:cubicBezTo>
                    <a:pt x="260" y="728"/>
                    <a:pt x="266" y="726"/>
                    <a:pt x="272" y="723"/>
                  </a:cubicBezTo>
                  <a:cubicBezTo>
                    <a:pt x="317" y="704"/>
                    <a:pt x="336" y="675"/>
                    <a:pt x="342" y="640"/>
                  </a:cubicBezTo>
                  <a:cubicBezTo>
                    <a:pt x="322" y="619"/>
                    <a:pt x="304" y="595"/>
                    <a:pt x="293" y="569"/>
                  </a:cubicBezTo>
                  <a:cubicBezTo>
                    <a:pt x="282" y="554"/>
                    <a:pt x="273" y="537"/>
                    <a:pt x="265" y="519"/>
                  </a:cubicBezTo>
                  <a:cubicBezTo>
                    <a:pt x="261" y="517"/>
                    <a:pt x="257" y="516"/>
                    <a:pt x="253" y="513"/>
                  </a:cubicBezTo>
                  <a:cubicBezTo>
                    <a:pt x="253" y="477"/>
                    <a:pt x="253" y="477"/>
                    <a:pt x="253" y="477"/>
                  </a:cubicBezTo>
                  <a:cubicBezTo>
                    <a:pt x="260" y="485"/>
                    <a:pt x="269" y="491"/>
                    <a:pt x="278" y="494"/>
                  </a:cubicBezTo>
                  <a:cubicBezTo>
                    <a:pt x="283" y="431"/>
                    <a:pt x="283" y="374"/>
                    <a:pt x="276" y="341"/>
                  </a:cubicBezTo>
                  <a:cubicBezTo>
                    <a:pt x="271" y="317"/>
                    <a:pt x="262" y="308"/>
                    <a:pt x="253" y="310"/>
                  </a:cubicBezTo>
                  <a:lnTo>
                    <a:pt x="253" y="143"/>
                  </a:lnTo>
                  <a:close/>
                  <a:moveTo>
                    <a:pt x="214" y="313"/>
                  </a:moveTo>
                  <a:cubicBezTo>
                    <a:pt x="214" y="313"/>
                    <a:pt x="214" y="313"/>
                    <a:pt x="214" y="313"/>
                  </a:cubicBezTo>
                  <a:cubicBezTo>
                    <a:pt x="218" y="258"/>
                    <a:pt x="229" y="195"/>
                    <a:pt x="253" y="143"/>
                  </a:cubicBezTo>
                  <a:cubicBezTo>
                    <a:pt x="253" y="310"/>
                    <a:pt x="253" y="310"/>
                    <a:pt x="253" y="310"/>
                  </a:cubicBezTo>
                  <a:cubicBezTo>
                    <a:pt x="246" y="312"/>
                    <a:pt x="238" y="323"/>
                    <a:pt x="233" y="339"/>
                  </a:cubicBezTo>
                  <a:cubicBezTo>
                    <a:pt x="217" y="383"/>
                    <a:pt x="226" y="445"/>
                    <a:pt x="253" y="477"/>
                  </a:cubicBezTo>
                  <a:cubicBezTo>
                    <a:pt x="253" y="513"/>
                    <a:pt x="253" y="513"/>
                    <a:pt x="253" y="513"/>
                  </a:cubicBezTo>
                  <a:cubicBezTo>
                    <a:pt x="243" y="508"/>
                    <a:pt x="235" y="500"/>
                    <a:pt x="227" y="490"/>
                  </a:cubicBezTo>
                  <a:cubicBezTo>
                    <a:pt x="214" y="473"/>
                    <a:pt x="206" y="452"/>
                    <a:pt x="201" y="428"/>
                  </a:cubicBezTo>
                  <a:cubicBezTo>
                    <a:pt x="196" y="406"/>
                    <a:pt x="195" y="381"/>
                    <a:pt x="199" y="359"/>
                  </a:cubicBezTo>
                  <a:cubicBezTo>
                    <a:pt x="202" y="342"/>
                    <a:pt x="206" y="326"/>
                    <a:pt x="214" y="313"/>
                  </a:cubicBezTo>
                  <a:moveTo>
                    <a:pt x="253" y="1020"/>
                  </a:moveTo>
                  <a:cubicBezTo>
                    <a:pt x="35" y="1020"/>
                    <a:pt x="35" y="1020"/>
                    <a:pt x="35" y="1020"/>
                  </a:cubicBezTo>
                  <a:cubicBezTo>
                    <a:pt x="16" y="988"/>
                    <a:pt x="4" y="956"/>
                    <a:pt x="3" y="925"/>
                  </a:cubicBezTo>
                  <a:cubicBezTo>
                    <a:pt x="0" y="791"/>
                    <a:pt x="142" y="772"/>
                    <a:pt x="253" y="730"/>
                  </a:cubicBezTo>
                  <a:lnTo>
                    <a:pt x="253" y="102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lIns="162560" tIns="81280" rIns="162560" bIns="81280"/>
            <a:lstStyle/>
            <a:p>
              <a:pPr>
                <a:defRPr/>
              </a:pPr>
              <a:endParaRPr lang="id-ID" sz="3200" dirty="0">
                <a:latin typeface="Segoe UI" panose="020B0502040204020203" pitchFamily="34" charset="0"/>
              </a:endParaRPr>
            </a:p>
          </p:txBody>
        </p:sp>
      </p:grpSp>
      <p:grpSp>
        <p:nvGrpSpPr>
          <p:cNvPr id="51" name="Group 72"/>
          <p:cNvGrpSpPr>
            <a:grpSpLocks/>
          </p:cNvGrpSpPr>
          <p:nvPr/>
        </p:nvGrpSpPr>
        <p:grpSpPr bwMode="auto">
          <a:xfrm>
            <a:off x="1883516" y="5108118"/>
            <a:ext cx="1922593" cy="1965789"/>
            <a:chOff x="0" y="0"/>
            <a:chExt cx="2270" cy="2321"/>
          </a:xfrm>
        </p:grpSpPr>
        <p:sp>
          <p:nvSpPr>
            <p:cNvPr id="52" name="AutoShape 63"/>
            <p:cNvSpPr>
              <a:spLocks/>
            </p:cNvSpPr>
            <p:nvPr/>
          </p:nvSpPr>
          <p:spPr bwMode="auto">
            <a:xfrm>
              <a:off x="464" y="0"/>
              <a:ext cx="1347" cy="2144"/>
            </a:xfrm>
            <a:custGeom>
              <a:avLst/>
              <a:gdLst/>
              <a:ahLst/>
              <a:cxnLst/>
              <a:rect l="0" t="0" r="r" b="b"/>
              <a:pathLst>
                <a:path w="12025" h="21600">
                  <a:moveTo>
                    <a:pt x="8955" y="21600"/>
                  </a:moveTo>
                  <a:cubicBezTo>
                    <a:pt x="9904" y="18963"/>
                    <a:pt x="16848" y="0"/>
                    <a:pt x="6048" y="0"/>
                  </a:cubicBezTo>
                  <a:cubicBezTo>
                    <a:pt x="-4752" y="0"/>
                    <a:pt x="1963" y="18901"/>
                    <a:pt x="3157" y="21600"/>
                  </a:cubicBezTo>
                  <a:lnTo>
                    <a:pt x="8955" y="21600"/>
                  </a:lnTo>
                  <a:close/>
                  <a:moveTo>
                    <a:pt x="8955" y="21600"/>
                  </a:move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>
                <a:latin typeface="Segoe UI" panose="020B0502040204020203" pitchFamily="34" charset="0"/>
              </a:endParaRPr>
            </a:p>
          </p:txBody>
        </p:sp>
        <p:sp>
          <p:nvSpPr>
            <p:cNvPr id="53" name="AutoShape 64"/>
            <p:cNvSpPr>
              <a:spLocks/>
            </p:cNvSpPr>
            <p:nvPr/>
          </p:nvSpPr>
          <p:spPr bwMode="auto">
            <a:xfrm>
              <a:off x="0" y="1032"/>
              <a:ext cx="2270" cy="1289"/>
            </a:xfrm>
            <a:custGeom>
              <a:avLst/>
              <a:gdLst/>
              <a:ahLst/>
              <a:cxnLst/>
              <a:rect l="0" t="0" r="r" b="b"/>
              <a:pathLst>
                <a:path w="21443" h="21600">
                  <a:moveTo>
                    <a:pt x="722" y="21600"/>
                  </a:moveTo>
                  <a:cubicBezTo>
                    <a:pt x="297" y="20402"/>
                    <a:pt x="18" y="19184"/>
                    <a:pt x="1" y="18027"/>
                  </a:cubicBezTo>
                  <a:cubicBezTo>
                    <a:pt x="-79" y="12668"/>
                    <a:pt x="3517" y="12180"/>
                    <a:pt x="6073" y="10394"/>
                  </a:cubicBezTo>
                  <a:cubicBezTo>
                    <a:pt x="8630" y="8608"/>
                    <a:pt x="7455" y="4177"/>
                    <a:pt x="7432" y="0"/>
                  </a:cubicBezTo>
                  <a:lnTo>
                    <a:pt x="14010" y="0"/>
                  </a:lnTo>
                  <a:cubicBezTo>
                    <a:pt x="13988" y="4177"/>
                    <a:pt x="12812" y="8608"/>
                    <a:pt x="15369" y="10394"/>
                  </a:cubicBezTo>
                  <a:cubicBezTo>
                    <a:pt x="17925" y="12180"/>
                    <a:pt x="21521" y="12668"/>
                    <a:pt x="21441" y="18027"/>
                  </a:cubicBezTo>
                  <a:cubicBezTo>
                    <a:pt x="21424" y="19184"/>
                    <a:pt x="21146" y="20402"/>
                    <a:pt x="20720" y="21600"/>
                  </a:cubicBezTo>
                  <a:lnTo>
                    <a:pt x="722" y="21600"/>
                  </a:lnTo>
                  <a:close/>
                  <a:moveTo>
                    <a:pt x="722" y="21600"/>
                  </a:move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>
                <a:latin typeface="Segoe UI" panose="020B0502040204020203" pitchFamily="34" charset="0"/>
              </a:endParaRPr>
            </a:p>
          </p:txBody>
        </p:sp>
        <p:sp>
          <p:nvSpPr>
            <p:cNvPr id="54" name="AutoShape 65"/>
            <p:cNvSpPr>
              <a:spLocks/>
            </p:cNvSpPr>
            <p:nvPr/>
          </p:nvSpPr>
          <p:spPr bwMode="auto">
            <a:xfrm>
              <a:off x="192" y="1272"/>
              <a:ext cx="1880" cy="997"/>
            </a:xfrm>
            <a:custGeom>
              <a:avLst/>
              <a:gdLst/>
              <a:ahLst/>
              <a:cxnLst/>
              <a:rect l="0" t="0" r="r" b="b"/>
              <a:pathLst>
                <a:path w="21600" h="19120">
                  <a:moveTo>
                    <a:pt x="0" y="12414"/>
                  </a:moveTo>
                  <a:cubicBezTo>
                    <a:pt x="1220" y="10270"/>
                    <a:pt x="3712" y="9852"/>
                    <a:pt x="6003" y="8503"/>
                  </a:cubicBezTo>
                  <a:cubicBezTo>
                    <a:pt x="8293" y="7154"/>
                    <a:pt x="7621" y="3510"/>
                    <a:pt x="7438" y="0"/>
                  </a:cubicBezTo>
                  <a:lnTo>
                    <a:pt x="14162" y="0"/>
                  </a:lnTo>
                  <a:cubicBezTo>
                    <a:pt x="13979" y="3510"/>
                    <a:pt x="13307" y="7154"/>
                    <a:pt x="15597" y="8503"/>
                  </a:cubicBezTo>
                  <a:cubicBezTo>
                    <a:pt x="17888" y="9852"/>
                    <a:pt x="20380" y="10270"/>
                    <a:pt x="21600" y="12414"/>
                  </a:cubicBezTo>
                  <a:cubicBezTo>
                    <a:pt x="14400" y="21108"/>
                    <a:pt x="7200" y="21600"/>
                    <a:pt x="0" y="12414"/>
                  </a:cubicBezTo>
                  <a:close/>
                  <a:moveTo>
                    <a:pt x="0" y="12414"/>
                  </a:move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>
                <a:latin typeface="Segoe UI" panose="020B0502040204020203" pitchFamily="34" charset="0"/>
              </a:endParaRPr>
            </a:p>
          </p:txBody>
        </p:sp>
        <p:sp>
          <p:nvSpPr>
            <p:cNvPr id="55" name="AutoShape 66"/>
            <p:cNvSpPr>
              <a:spLocks/>
            </p:cNvSpPr>
            <p:nvPr/>
          </p:nvSpPr>
          <p:spPr bwMode="auto">
            <a:xfrm>
              <a:off x="455" y="96"/>
              <a:ext cx="1361" cy="1454"/>
            </a:xfrm>
            <a:custGeom>
              <a:avLst/>
              <a:gdLst/>
              <a:ahLst/>
              <a:cxnLst/>
              <a:rect l="0" t="0" r="r" b="b"/>
              <a:pathLst>
                <a:path w="21499" h="21600">
                  <a:moveTo>
                    <a:pt x="20291" y="8594"/>
                  </a:moveTo>
                  <a:cubicBezTo>
                    <a:pt x="20896" y="9180"/>
                    <a:pt x="21263" y="9989"/>
                    <a:pt x="21416" y="10866"/>
                  </a:cubicBezTo>
                  <a:cubicBezTo>
                    <a:pt x="21550" y="11638"/>
                    <a:pt x="21521" y="12470"/>
                    <a:pt x="21344" y="13239"/>
                  </a:cubicBezTo>
                  <a:cubicBezTo>
                    <a:pt x="21161" y="14032"/>
                    <a:pt x="20817" y="14776"/>
                    <a:pt x="20328" y="15346"/>
                  </a:cubicBezTo>
                  <a:cubicBezTo>
                    <a:pt x="19941" y="15796"/>
                    <a:pt x="19466" y="16140"/>
                    <a:pt x="18908" y="16326"/>
                  </a:cubicBezTo>
                  <a:cubicBezTo>
                    <a:pt x="18120" y="17841"/>
                    <a:pt x="17025" y="19159"/>
                    <a:pt x="15650" y="20099"/>
                  </a:cubicBezTo>
                  <a:cubicBezTo>
                    <a:pt x="14273" y="21041"/>
                    <a:pt x="12631" y="21600"/>
                    <a:pt x="10750" y="21600"/>
                  </a:cubicBezTo>
                  <a:lnTo>
                    <a:pt x="10750" y="19903"/>
                  </a:lnTo>
                  <a:cubicBezTo>
                    <a:pt x="12232" y="19903"/>
                    <a:pt x="13519" y="19467"/>
                    <a:pt x="14592" y="18734"/>
                  </a:cubicBezTo>
                  <a:cubicBezTo>
                    <a:pt x="15804" y="17905"/>
                    <a:pt x="16763" y="16693"/>
                    <a:pt x="17437" y="15290"/>
                  </a:cubicBezTo>
                  <a:cubicBezTo>
                    <a:pt x="17552" y="15026"/>
                    <a:pt x="17806" y="14823"/>
                    <a:pt x="18127" y="14774"/>
                  </a:cubicBezTo>
                  <a:cubicBezTo>
                    <a:pt x="18429" y="14727"/>
                    <a:pt x="18698" y="14548"/>
                    <a:pt x="18924" y="14285"/>
                  </a:cubicBezTo>
                  <a:cubicBezTo>
                    <a:pt x="19231" y="13928"/>
                    <a:pt x="19453" y="13431"/>
                    <a:pt x="19580" y="12881"/>
                  </a:cubicBezTo>
                  <a:cubicBezTo>
                    <a:pt x="19712" y="12309"/>
                    <a:pt x="19735" y="11697"/>
                    <a:pt x="19638" y="11137"/>
                  </a:cubicBezTo>
                  <a:cubicBezTo>
                    <a:pt x="19529" y="10514"/>
                    <a:pt x="19277" y="9969"/>
                    <a:pt x="18867" y="9659"/>
                  </a:cubicBezTo>
                  <a:lnTo>
                    <a:pt x="18868" y="9658"/>
                  </a:lnTo>
                  <a:cubicBezTo>
                    <a:pt x="18684" y="9518"/>
                    <a:pt x="18558" y="9311"/>
                    <a:pt x="18536" y="9072"/>
                  </a:cubicBezTo>
                  <a:cubicBezTo>
                    <a:pt x="18334" y="6957"/>
                    <a:pt x="17537" y="4976"/>
                    <a:pt x="16076" y="3604"/>
                  </a:cubicBezTo>
                  <a:cubicBezTo>
                    <a:pt x="14828" y="2433"/>
                    <a:pt x="13070" y="1697"/>
                    <a:pt x="10750" y="1697"/>
                  </a:cubicBezTo>
                  <a:lnTo>
                    <a:pt x="10750" y="0"/>
                  </a:lnTo>
                  <a:cubicBezTo>
                    <a:pt x="13592" y="0"/>
                    <a:pt x="15773" y="928"/>
                    <a:pt x="17346" y="2404"/>
                  </a:cubicBezTo>
                  <a:cubicBezTo>
                    <a:pt x="19045" y="4000"/>
                    <a:pt x="20002" y="6225"/>
                    <a:pt x="20291" y="8594"/>
                  </a:cubicBezTo>
                  <a:close/>
                  <a:moveTo>
                    <a:pt x="10750" y="21600"/>
                  </a:moveTo>
                  <a:cubicBezTo>
                    <a:pt x="8870" y="21600"/>
                    <a:pt x="7227" y="21041"/>
                    <a:pt x="5850" y="20099"/>
                  </a:cubicBezTo>
                  <a:cubicBezTo>
                    <a:pt x="4475" y="19159"/>
                    <a:pt x="3380" y="17841"/>
                    <a:pt x="2592" y="16326"/>
                  </a:cubicBezTo>
                  <a:cubicBezTo>
                    <a:pt x="2033" y="16140"/>
                    <a:pt x="1559" y="15796"/>
                    <a:pt x="1172" y="15346"/>
                  </a:cubicBezTo>
                  <a:cubicBezTo>
                    <a:pt x="683" y="14776"/>
                    <a:pt x="339" y="14032"/>
                    <a:pt x="156" y="13239"/>
                  </a:cubicBezTo>
                  <a:cubicBezTo>
                    <a:pt x="-21" y="12470"/>
                    <a:pt x="-50" y="11638"/>
                    <a:pt x="85" y="10866"/>
                  </a:cubicBezTo>
                  <a:cubicBezTo>
                    <a:pt x="237" y="9989"/>
                    <a:pt x="604" y="9180"/>
                    <a:pt x="1209" y="8594"/>
                  </a:cubicBezTo>
                  <a:cubicBezTo>
                    <a:pt x="1498" y="6225"/>
                    <a:pt x="2454" y="4000"/>
                    <a:pt x="4154" y="2405"/>
                  </a:cubicBezTo>
                  <a:cubicBezTo>
                    <a:pt x="5727" y="928"/>
                    <a:pt x="7909" y="0"/>
                    <a:pt x="10750" y="0"/>
                  </a:cubicBezTo>
                  <a:lnTo>
                    <a:pt x="10750" y="1697"/>
                  </a:lnTo>
                  <a:cubicBezTo>
                    <a:pt x="8430" y="1697"/>
                    <a:pt x="6672" y="2433"/>
                    <a:pt x="5424" y="3604"/>
                  </a:cubicBezTo>
                  <a:cubicBezTo>
                    <a:pt x="3973" y="4968"/>
                    <a:pt x="3176" y="6932"/>
                    <a:pt x="2969" y="9031"/>
                  </a:cubicBezTo>
                  <a:cubicBezTo>
                    <a:pt x="2959" y="9267"/>
                    <a:pt x="2845" y="9499"/>
                    <a:pt x="2633" y="9659"/>
                  </a:cubicBezTo>
                  <a:cubicBezTo>
                    <a:pt x="2224" y="9969"/>
                    <a:pt x="1971" y="10514"/>
                    <a:pt x="1863" y="11137"/>
                  </a:cubicBezTo>
                  <a:cubicBezTo>
                    <a:pt x="1765" y="11697"/>
                    <a:pt x="1788" y="12308"/>
                    <a:pt x="1920" y="12882"/>
                  </a:cubicBezTo>
                  <a:cubicBezTo>
                    <a:pt x="2047" y="13431"/>
                    <a:pt x="2269" y="13928"/>
                    <a:pt x="2576" y="14285"/>
                  </a:cubicBezTo>
                  <a:cubicBezTo>
                    <a:pt x="2802" y="14548"/>
                    <a:pt x="3071" y="14727"/>
                    <a:pt x="3373" y="14774"/>
                  </a:cubicBezTo>
                  <a:lnTo>
                    <a:pt x="3373" y="14775"/>
                  </a:lnTo>
                  <a:cubicBezTo>
                    <a:pt x="3662" y="14819"/>
                    <a:pt x="3922" y="14994"/>
                    <a:pt x="4051" y="15264"/>
                  </a:cubicBezTo>
                  <a:cubicBezTo>
                    <a:pt x="4726" y="16678"/>
                    <a:pt x="5689" y="17900"/>
                    <a:pt x="6908" y="18734"/>
                  </a:cubicBezTo>
                  <a:cubicBezTo>
                    <a:pt x="7981" y="19467"/>
                    <a:pt x="9268" y="19903"/>
                    <a:pt x="10750" y="19903"/>
                  </a:cubicBezTo>
                  <a:lnTo>
                    <a:pt x="10750" y="21600"/>
                  </a:lnTo>
                  <a:close/>
                  <a:moveTo>
                    <a:pt x="10750" y="21600"/>
                  </a:move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>
                <a:latin typeface="Segoe UI" panose="020B0502040204020203" pitchFamily="34" charset="0"/>
              </a:endParaRPr>
            </a:p>
          </p:txBody>
        </p:sp>
        <p:sp>
          <p:nvSpPr>
            <p:cNvPr id="56" name="AutoShape 67"/>
            <p:cNvSpPr>
              <a:spLocks/>
            </p:cNvSpPr>
            <p:nvPr/>
          </p:nvSpPr>
          <p:spPr bwMode="auto">
            <a:xfrm>
              <a:off x="512" y="160"/>
              <a:ext cx="1246" cy="1340"/>
            </a:xfrm>
            <a:custGeom>
              <a:avLst/>
              <a:gdLst/>
              <a:ahLst/>
              <a:cxnLst/>
              <a:rect l="0" t="0" r="r" b="b"/>
              <a:pathLst>
                <a:path w="19904" h="21600">
                  <a:moveTo>
                    <a:pt x="18725" y="8846"/>
                  </a:moveTo>
                  <a:cubicBezTo>
                    <a:pt x="20752" y="10496"/>
                    <a:pt x="20039" y="15608"/>
                    <a:pt x="17553" y="16019"/>
                  </a:cubicBezTo>
                  <a:cubicBezTo>
                    <a:pt x="16134" y="19209"/>
                    <a:pt x="13527" y="21600"/>
                    <a:pt x="9952" y="21600"/>
                  </a:cubicBezTo>
                  <a:cubicBezTo>
                    <a:pt x="6377" y="21600"/>
                    <a:pt x="3770" y="19209"/>
                    <a:pt x="2351" y="16019"/>
                  </a:cubicBezTo>
                  <a:cubicBezTo>
                    <a:pt x="-135" y="15608"/>
                    <a:pt x="-848" y="10496"/>
                    <a:pt x="1179" y="8846"/>
                  </a:cubicBezTo>
                  <a:cubicBezTo>
                    <a:pt x="1594" y="4170"/>
                    <a:pt x="4348" y="0"/>
                    <a:pt x="9952" y="0"/>
                  </a:cubicBezTo>
                  <a:cubicBezTo>
                    <a:pt x="15556" y="0"/>
                    <a:pt x="18310" y="4170"/>
                    <a:pt x="18725" y="8846"/>
                  </a:cubicBezTo>
                  <a:close/>
                  <a:moveTo>
                    <a:pt x="18725" y="8846"/>
                  </a:move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>
                <a:latin typeface="Segoe UI" panose="020B0502040204020203" pitchFamily="34" charset="0"/>
              </a:endParaRPr>
            </a:p>
          </p:txBody>
        </p:sp>
        <p:sp>
          <p:nvSpPr>
            <p:cNvPr id="57" name="AutoShape 68"/>
            <p:cNvSpPr>
              <a:spLocks/>
            </p:cNvSpPr>
            <p:nvPr/>
          </p:nvSpPr>
          <p:spPr bwMode="auto">
            <a:xfrm>
              <a:off x="504" y="120"/>
              <a:ext cx="1271" cy="742"/>
            </a:xfrm>
            <a:custGeom>
              <a:avLst/>
              <a:gdLst/>
              <a:ahLst/>
              <a:cxnLst/>
              <a:rect l="0" t="0" r="r" b="b"/>
              <a:pathLst>
                <a:path w="21352" h="20270">
                  <a:moveTo>
                    <a:pt x="10543" y="1046"/>
                  </a:moveTo>
                  <a:cubicBezTo>
                    <a:pt x="6690" y="1180"/>
                    <a:pt x="3069" y="10214"/>
                    <a:pt x="3271" y="17635"/>
                  </a:cubicBezTo>
                  <a:cubicBezTo>
                    <a:pt x="3377" y="21518"/>
                    <a:pt x="3134" y="20507"/>
                    <a:pt x="2701" y="18447"/>
                  </a:cubicBezTo>
                  <a:cubicBezTo>
                    <a:pt x="2471" y="17350"/>
                    <a:pt x="2119" y="16270"/>
                    <a:pt x="1587" y="16266"/>
                  </a:cubicBezTo>
                  <a:cubicBezTo>
                    <a:pt x="1212" y="16264"/>
                    <a:pt x="935" y="16806"/>
                    <a:pt x="817" y="17214"/>
                  </a:cubicBezTo>
                  <a:cubicBezTo>
                    <a:pt x="515" y="18259"/>
                    <a:pt x="-124" y="17215"/>
                    <a:pt x="21" y="15314"/>
                  </a:cubicBezTo>
                  <a:cubicBezTo>
                    <a:pt x="474" y="9379"/>
                    <a:pt x="4178" y="1007"/>
                    <a:pt x="7992" y="231"/>
                  </a:cubicBezTo>
                  <a:cubicBezTo>
                    <a:pt x="9507" y="-76"/>
                    <a:pt x="12003" y="-82"/>
                    <a:pt x="13434" y="247"/>
                  </a:cubicBezTo>
                  <a:cubicBezTo>
                    <a:pt x="17223" y="1117"/>
                    <a:pt x="20881" y="9417"/>
                    <a:pt x="21331" y="15314"/>
                  </a:cubicBezTo>
                  <a:cubicBezTo>
                    <a:pt x="21476" y="17215"/>
                    <a:pt x="20836" y="18259"/>
                    <a:pt x="20535" y="17214"/>
                  </a:cubicBezTo>
                  <a:cubicBezTo>
                    <a:pt x="20417" y="16806"/>
                    <a:pt x="20141" y="16264"/>
                    <a:pt x="19765" y="16266"/>
                  </a:cubicBezTo>
                  <a:cubicBezTo>
                    <a:pt x="19233" y="16270"/>
                    <a:pt x="18881" y="17350"/>
                    <a:pt x="18651" y="18447"/>
                  </a:cubicBezTo>
                  <a:cubicBezTo>
                    <a:pt x="18219" y="20507"/>
                    <a:pt x="18015" y="21518"/>
                    <a:pt x="18120" y="17635"/>
                  </a:cubicBezTo>
                  <a:cubicBezTo>
                    <a:pt x="18321" y="10274"/>
                    <a:pt x="14718" y="1327"/>
                    <a:pt x="10904" y="1049"/>
                  </a:cubicBezTo>
                  <a:lnTo>
                    <a:pt x="10543" y="1046"/>
                  </a:lnTo>
                  <a:close/>
                  <a:moveTo>
                    <a:pt x="10543" y="1046"/>
                  </a:move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>
                <a:latin typeface="Segoe UI" panose="020B0502040204020203" pitchFamily="34" charset="0"/>
              </a:endParaRPr>
            </a:p>
          </p:txBody>
        </p:sp>
        <p:sp>
          <p:nvSpPr>
            <p:cNvPr id="58" name="AutoShape 69"/>
            <p:cNvSpPr>
              <a:spLocks/>
            </p:cNvSpPr>
            <p:nvPr/>
          </p:nvSpPr>
          <p:spPr bwMode="auto">
            <a:xfrm>
              <a:off x="664" y="80"/>
              <a:ext cx="1014" cy="664"/>
            </a:xfrm>
            <a:custGeom>
              <a:avLst/>
              <a:gdLst/>
              <a:ahLst/>
              <a:cxnLst/>
              <a:rect l="0" t="0" r="r" b="b"/>
              <a:pathLst>
                <a:path w="17965" h="21595">
                  <a:moveTo>
                    <a:pt x="557" y="21595"/>
                  </a:moveTo>
                  <a:cubicBezTo>
                    <a:pt x="366" y="172"/>
                    <a:pt x="16745" y="2456"/>
                    <a:pt x="16354" y="21554"/>
                  </a:cubicBezTo>
                  <a:cubicBezTo>
                    <a:pt x="20523" y="12277"/>
                    <a:pt x="16146" y="5"/>
                    <a:pt x="8419" y="0"/>
                  </a:cubicBezTo>
                  <a:cubicBezTo>
                    <a:pt x="691" y="-5"/>
                    <a:pt x="-1077" y="11959"/>
                    <a:pt x="557" y="21595"/>
                  </a:cubicBezTo>
                  <a:close/>
                  <a:moveTo>
                    <a:pt x="557" y="21595"/>
                  </a:move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>
                <a:latin typeface="Segoe UI" panose="020B0502040204020203" pitchFamily="34" charset="0"/>
              </a:endParaRPr>
            </a:p>
          </p:txBody>
        </p:sp>
        <p:sp>
          <p:nvSpPr>
            <p:cNvPr id="60" name="AutoShape 70"/>
            <p:cNvSpPr>
              <a:spLocks/>
            </p:cNvSpPr>
            <p:nvPr/>
          </p:nvSpPr>
          <p:spPr bwMode="auto">
            <a:xfrm>
              <a:off x="687" y="104"/>
              <a:ext cx="1094" cy="906"/>
            </a:xfrm>
            <a:custGeom>
              <a:avLst/>
              <a:gdLst/>
              <a:ahLst/>
              <a:cxnLst/>
              <a:rect l="0" t="0" r="r" b="b"/>
              <a:pathLst>
                <a:path w="19064" h="18913">
                  <a:moveTo>
                    <a:pt x="13055" y="4970"/>
                  </a:moveTo>
                  <a:cubicBezTo>
                    <a:pt x="17945" y="9566"/>
                    <a:pt x="20332" y="15300"/>
                    <a:pt x="18386" y="17778"/>
                  </a:cubicBezTo>
                  <a:cubicBezTo>
                    <a:pt x="16441" y="20256"/>
                    <a:pt x="10900" y="18539"/>
                    <a:pt x="6009" y="13942"/>
                  </a:cubicBezTo>
                  <a:cubicBezTo>
                    <a:pt x="1119" y="9346"/>
                    <a:pt x="-1268" y="3611"/>
                    <a:pt x="678" y="1133"/>
                  </a:cubicBezTo>
                  <a:cubicBezTo>
                    <a:pt x="2623" y="-1344"/>
                    <a:pt x="8164" y="373"/>
                    <a:pt x="13055" y="4970"/>
                  </a:cubicBezTo>
                  <a:close/>
                  <a:moveTo>
                    <a:pt x="13055" y="4970"/>
                  </a:move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>
                <a:latin typeface="Segoe UI" panose="020B0502040204020203" pitchFamily="34" charset="0"/>
              </a:endParaRPr>
            </a:p>
          </p:txBody>
        </p:sp>
        <p:sp>
          <p:nvSpPr>
            <p:cNvPr id="63" name="AutoShape 71"/>
            <p:cNvSpPr>
              <a:spLocks/>
            </p:cNvSpPr>
            <p:nvPr/>
          </p:nvSpPr>
          <p:spPr bwMode="auto">
            <a:xfrm>
              <a:off x="632" y="279"/>
              <a:ext cx="498" cy="547"/>
            </a:xfrm>
            <a:custGeom>
              <a:avLst/>
              <a:gdLst/>
              <a:ahLst/>
              <a:cxnLst/>
              <a:rect l="0" t="0" r="r" b="b"/>
              <a:pathLst>
                <a:path w="18349" h="19457">
                  <a:moveTo>
                    <a:pt x="2579" y="2895"/>
                  </a:moveTo>
                  <a:cubicBezTo>
                    <a:pt x="-1817" y="7931"/>
                    <a:pt x="366" y="19088"/>
                    <a:pt x="2114" y="19457"/>
                  </a:cubicBezTo>
                  <a:cubicBezTo>
                    <a:pt x="3551" y="14389"/>
                    <a:pt x="5070" y="12296"/>
                    <a:pt x="9467" y="7259"/>
                  </a:cubicBezTo>
                  <a:cubicBezTo>
                    <a:pt x="13863" y="2222"/>
                    <a:pt x="19783" y="1584"/>
                    <a:pt x="18035" y="1216"/>
                  </a:cubicBezTo>
                  <a:cubicBezTo>
                    <a:pt x="16286" y="848"/>
                    <a:pt x="6975" y="-2143"/>
                    <a:pt x="2579" y="2895"/>
                  </a:cubicBezTo>
                  <a:close/>
                  <a:moveTo>
                    <a:pt x="2579" y="2895"/>
                  </a:move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 cap="flat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/>
            <a:lstStyle/>
            <a:p>
              <a:endParaRPr lang="en-US">
                <a:latin typeface="Segoe UI" panose="020B0502040204020203" pitchFamily="34" charset="0"/>
              </a:endParaRPr>
            </a:p>
          </p:txBody>
        </p:sp>
      </p:grpSp>
      <p:sp>
        <p:nvSpPr>
          <p:cNvPr id="62" name="Freeform 6"/>
          <p:cNvSpPr>
            <a:spLocks noEditPoints="1"/>
          </p:cNvSpPr>
          <p:nvPr/>
        </p:nvSpPr>
        <p:spPr bwMode="auto">
          <a:xfrm flipH="1">
            <a:off x="7761959" y="5048499"/>
            <a:ext cx="1903349" cy="2031502"/>
          </a:xfrm>
          <a:custGeom>
            <a:avLst/>
            <a:gdLst>
              <a:gd name="T0" fmla="*/ 743 w 957"/>
              <a:gd name="T1" fmla="*/ 313 h 1020"/>
              <a:gd name="T2" fmla="*/ 756 w 957"/>
              <a:gd name="T3" fmla="*/ 428 h 1020"/>
              <a:gd name="T4" fmla="*/ 704 w 957"/>
              <a:gd name="T5" fmla="*/ 513 h 1020"/>
              <a:gd name="T6" fmla="*/ 724 w 957"/>
              <a:gd name="T7" fmla="*/ 341 h 1020"/>
              <a:gd name="T8" fmla="*/ 704 w 957"/>
              <a:gd name="T9" fmla="*/ 152 h 1020"/>
              <a:gd name="T10" fmla="*/ 953 w 957"/>
              <a:gd name="T11" fmla="*/ 925 h 1020"/>
              <a:gd name="T12" fmla="*/ 704 w 957"/>
              <a:gd name="T13" fmla="*/ 1020 h 1020"/>
              <a:gd name="T14" fmla="*/ 478 w 957"/>
              <a:gd name="T15" fmla="*/ 16 h 1020"/>
              <a:gd name="T16" fmla="*/ 704 w 957"/>
              <a:gd name="T17" fmla="*/ 308 h 1020"/>
              <a:gd name="T18" fmla="*/ 679 w 957"/>
              <a:gd name="T19" fmla="*/ 494 h 1020"/>
              <a:gd name="T20" fmla="*/ 704 w 957"/>
              <a:gd name="T21" fmla="*/ 513 h 1020"/>
              <a:gd name="T22" fmla="*/ 665 w 957"/>
              <a:gd name="T23" fmla="*/ 566 h 1020"/>
              <a:gd name="T24" fmla="*/ 684 w 957"/>
              <a:gd name="T25" fmla="*/ 723 h 1020"/>
              <a:gd name="T26" fmla="*/ 704 w 957"/>
              <a:gd name="T27" fmla="*/ 1020 h 1020"/>
              <a:gd name="T28" fmla="*/ 478 w 957"/>
              <a:gd name="T29" fmla="*/ 984 h 1020"/>
              <a:gd name="T30" fmla="*/ 493 w 957"/>
              <a:gd name="T31" fmla="*/ 969 h 1020"/>
              <a:gd name="T32" fmla="*/ 478 w 957"/>
              <a:gd name="T33" fmla="*/ 955 h 1020"/>
              <a:gd name="T34" fmla="*/ 480 w 957"/>
              <a:gd name="T35" fmla="*/ 945 h 1020"/>
              <a:gd name="T36" fmla="*/ 480 w 957"/>
              <a:gd name="T37" fmla="*/ 916 h 1020"/>
              <a:gd name="T38" fmla="*/ 478 w 957"/>
              <a:gd name="T39" fmla="*/ 901 h 1020"/>
              <a:gd name="T40" fmla="*/ 589 w 957"/>
              <a:gd name="T41" fmla="*/ 663 h 1020"/>
              <a:gd name="T42" fmla="*/ 479 w 957"/>
              <a:gd name="T43" fmla="*/ 709 h 1020"/>
              <a:gd name="T44" fmla="*/ 478 w 957"/>
              <a:gd name="T45" fmla="*/ 613 h 1020"/>
              <a:gd name="T46" fmla="*/ 519 w 957"/>
              <a:gd name="T47" fmla="*/ 628 h 1020"/>
              <a:gd name="T48" fmla="*/ 478 w 957"/>
              <a:gd name="T49" fmla="*/ 512 h 1020"/>
              <a:gd name="T50" fmla="*/ 587 w 957"/>
              <a:gd name="T51" fmla="*/ 502 h 1020"/>
              <a:gd name="T52" fmla="*/ 664 w 957"/>
              <a:gd name="T53" fmla="*/ 319 h 1020"/>
              <a:gd name="T54" fmla="*/ 478 w 957"/>
              <a:gd name="T55" fmla="*/ 16 h 1020"/>
              <a:gd name="T56" fmla="*/ 395 w 957"/>
              <a:gd name="T57" fmla="*/ 35 h 1020"/>
              <a:gd name="T58" fmla="*/ 478 w 957"/>
              <a:gd name="T59" fmla="*/ 16 h 1020"/>
              <a:gd name="T60" fmla="*/ 425 w 957"/>
              <a:gd name="T61" fmla="*/ 204 h 1020"/>
              <a:gd name="T62" fmla="*/ 294 w 957"/>
              <a:gd name="T63" fmla="*/ 284 h 1020"/>
              <a:gd name="T64" fmla="*/ 362 w 957"/>
              <a:gd name="T65" fmla="*/ 506 h 1020"/>
              <a:gd name="T66" fmla="*/ 477 w 957"/>
              <a:gd name="T67" fmla="*/ 478 h 1020"/>
              <a:gd name="T68" fmla="*/ 478 w 957"/>
              <a:gd name="T69" fmla="*/ 512 h 1020"/>
              <a:gd name="T70" fmla="*/ 438 w 957"/>
              <a:gd name="T71" fmla="*/ 628 h 1020"/>
              <a:gd name="T72" fmla="*/ 478 w 957"/>
              <a:gd name="T73" fmla="*/ 709 h 1020"/>
              <a:gd name="T74" fmla="*/ 370 w 957"/>
              <a:gd name="T75" fmla="*/ 665 h 1020"/>
              <a:gd name="T76" fmla="*/ 478 w 957"/>
              <a:gd name="T77" fmla="*/ 901 h 1020"/>
              <a:gd name="T78" fmla="*/ 478 w 957"/>
              <a:gd name="T79" fmla="*/ 916 h 1020"/>
              <a:gd name="T80" fmla="*/ 478 w 957"/>
              <a:gd name="T81" fmla="*/ 945 h 1020"/>
              <a:gd name="T82" fmla="*/ 466 w 957"/>
              <a:gd name="T83" fmla="*/ 969 h 1020"/>
              <a:gd name="T84" fmla="*/ 478 w 957"/>
              <a:gd name="T85" fmla="*/ 1020 h 1020"/>
              <a:gd name="T86" fmla="*/ 253 w 957"/>
              <a:gd name="T87" fmla="*/ 730 h 1020"/>
              <a:gd name="T88" fmla="*/ 342 w 957"/>
              <a:gd name="T89" fmla="*/ 640 h 1020"/>
              <a:gd name="T90" fmla="*/ 265 w 957"/>
              <a:gd name="T91" fmla="*/ 519 h 1020"/>
              <a:gd name="T92" fmla="*/ 253 w 957"/>
              <a:gd name="T93" fmla="*/ 477 h 1020"/>
              <a:gd name="T94" fmla="*/ 276 w 957"/>
              <a:gd name="T95" fmla="*/ 341 h 1020"/>
              <a:gd name="T96" fmla="*/ 253 w 957"/>
              <a:gd name="T97" fmla="*/ 143 h 1020"/>
              <a:gd name="T98" fmla="*/ 214 w 957"/>
              <a:gd name="T99" fmla="*/ 313 h 1020"/>
              <a:gd name="T100" fmla="*/ 253 w 957"/>
              <a:gd name="T101" fmla="*/ 310 h 1020"/>
              <a:gd name="T102" fmla="*/ 253 w 957"/>
              <a:gd name="T103" fmla="*/ 477 h 1020"/>
              <a:gd name="T104" fmla="*/ 227 w 957"/>
              <a:gd name="T105" fmla="*/ 490 h 1020"/>
              <a:gd name="T106" fmla="*/ 199 w 957"/>
              <a:gd name="T107" fmla="*/ 359 h 1020"/>
              <a:gd name="T108" fmla="*/ 253 w 957"/>
              <a:gd name="T109" fmla="*/ 1020 h 1020"/>
              <a:gd name="T110" fmla="*/ 3 w 957"/>
              <a:gd name="T111" fmla="*/ 925 h 1020"/>
              <a:gd name="T112" fmla="*/ 253 w 957"/>
              <a:gd name="T113" fmla="*/ 1020 h 10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957" h="1020">
                <a:moveTo>
                  <a:pt x="704" y="152"/>
                </a:moveTo>
                <a:cubicBezTo>
                  <a:pt x="723" y="197"/>
                  <a:pt x="736" y="251"/>
                  <a:pt x="743" y="313"/>
                </a:cubicBezTo>
                <a:cubicBezTo>
                  <a:pt x="750" y="327"/>
                  <a:pt x="755" y="342"/>
                  <a:pt x="757" y="359"/>
                </a:cubicBezTo>
                <a:cubicBezTo>
                  <a:pt x="761" y="381"/>
                  <a:pt x="760" y="406"/>
                  <a:pt x="756" y="428"/>
                </a:cubicBezTo>
                <a:cubicBezTo>
                  <a:pt x="751" y="452"/>
                  <a:pt x="742" y="473"/>
                  <a:pt x="729" y="490"/>
                </a:cubicBezTo>
                <a:cubicBezTo>
                  <a:pt x="722" y="500"/>
                  <a:pt x="713" y="508"/>
                  <a:pt x="704" y="513"/>
                </a:cubicBezTo>
                <a:cubicBezTo>
                  <a:pt x="704" y="476"/>
                  <a:pt x="704" y="476"/>
                  <a:pt x="704" y="476"/>
                </a:cubicBezTo>
                <a:cubicBezTo>
                  <a:pt x="730" y="445"/>
                  <a:pt x="739" y="384"/>
                  <a:pt x="724" y="341"/>
                </a:cubicBezTo>
                <a:cubicBezTo>
                  <a:pt x="718" y="320"/>
                  <a:pt x="710" y="310"/>
                  <a:pt x="704" y="308"/>
                </a:cubicBezTo>
                <a:lnTo>
                  <a:pt x="704" y="152"/>
                </a:lnTo>
                <a:close/>
                <a:moveTo>
                  <a:pt x="704" y="731"/>
                </a:moveTo>
                <a:cubicBezTo>
                  <a:pt x="815" y="772"/>
                  <a:pt x="957" y="791"/>
                  <a:pt x="953" y="925"/>
                </a:cubicBezTo>
                <a:cubicBezTo>
                  <a:pt x="952" y="956"/>
                  <a:pt x="940" y="988"/>
                  <a:pt x="921" y="1020"/>
                </a:cubicBezTo>
                <a:cubicBezTo>
                  <a:pt x="704" y="1020"/>
                  <a:pt x="704" y="1020"/>
                  <a:pt x="704" y="1020"/>
                </a:cubicBezTo>
                <a:lnTo>
                  <a:pt x="704" y="731"/>
                </a:lnTo>
                <a:close/>
                <a:moveTo>
                  <a:pt x="478" y="16"/>
                </a:moveTo>
                <a:cubicBezTo>
                  <a:pt x="588" y="0"/>
                  <a:pt x="661" y="52"/>
                  <a:pt x="704" y="152"/>
                </a:cubicBezTo>
                <a:cubicBezTo>
                  <a:pt x="704" y="308"/>
                  <a:pt x="704" y="308"/>
                  <a:pt x="704" y="308"/>
                </a:cubicBezTo>
                <a:cubicBezTo>
                  <a:pt x="693" y="305"/>
                  <a:pt x="684" y="321"/>
                  <a:pt x="680" y="350"/>
                </a:cubicBezTo>
                <a:cubicBezTo>
                  <a:pt x="675" y="381"/>
                  <a:pt x="674" y="429"/>
                  <a:pt x="679" y="494"/>
                </a:cubicBezTo>
                <a:cubicBezTo>
                  <a:pt x="688" y="491"/>
                  <a:pt x="697" y="484"/>
                  <a:pt x="704" y="476"/>
                </a:cubicBezTo>
                <a:cubicBezTo>
                  <a:pt x="704" y="513"/>
                  <a:pt x="704" y="513"/>
                  <a:pt x="704" y="513"/>
                </a:cubicBezTo>
                <a:cubicBezTo>
                  <a:pt x="700" y="515"/>
                  <a:pt x="696" y="517"/>
                  <a:pt x="692" y="519"/>
                </a:cubicBezTo>
                <a:cubicBezTo>
                  <a:pt x="684" y="535"/>
                  <a:pt x="675" y="552"/>
                  <a:pt x="665" y="566"/>
                </a:cubicBezTo>
                <a:cubicBezTo>
                  <a:pt x="654" y="594"/>
                  <a:pt x="635" y="619"/>
                  <a:pt x="614" y="640"/>
                </a:cubicBezTo>
                <a:cubicBezTo>
                  <a:pt x="621" y="675"/>
                  <a:pt x="640" y="705"/>
                  <a:pt x="684" y="723"/>
                </a:cubicBezTo>
                <a:cubicBezTo>
                  <a:pt x="690" y="726"/>
                  <a:pt x="697" y="728"/>
                  <a:pt x="704" y="731"/>
                </a:cubicBezTo>
                <a:cubicBezTo>
                  <a:pt x="704" y="1020"/>
                  <a:pt x="704" y="1020"/>
                  <a:pt x="704" y="1020"/>
                </a:cubicBezTo>
                <a:cubicBezTo>
                  <a:pt x="478" y="1020"/>
                  <a:pt x="478" y="1020"/>
                  <a:pt x="478" y="1020"/>
                </a:cubicBezTo>
                <a:cubicBezTo>
                  <a:pt x="478" y="984"/>
                  <a:pt x="478" y="984"/>
                  <a:pt x="478" y="984"/>
                </a:cubicBezTo>
                <a:cubicBezTo>
                  <a:pt x="479" y="984"/>
                  <a:pt x="479" y="984"/>
                  <a:pt x="480" y="984"/>
                </a:cubicBezTo>
                <a:cubicBezTo>
                  <a:pt x="487" y="984"/>
                  <a:pt x="493" y="977"/>
                  <a:pt x="493" y="969"/>
                </a:cubicBezTo>
                <a:cubicBezTo>
                  <a:pt x="493" y="961"/>
                  <a:pt x="487" y="955"/>
                  <a:pt x="480" y="955"/>
                </a:cubicBezTo>
                <a:cubicBezTo>
                  <a:pt x="479" y="955"/>
                  <a:pt x="479" y="955"/>
                  <a:pt x="478" y="955"/>
                </a:cubicBezTo>
                <a:cubicBezTo>
                  <a:pt x="478" y="945"/>
                  <a:pt x="478" y="945"/>
                  <a:pt x="478" y="945"/>
                </a:cubicBezTo>
                <a:cubicBezTo>
                  <a:pt x="479" y="945"/>
                  <a:pt x="479" y="945"/>
                  <a:pt x="480" y="945"/>
                </a:cubicBezTo>
                <a:cubicBezTo>
                  <a:pt x="487" y="945"/>
                  <a:pt x="493" y="938"/>
                  <a:pt x="493" y="930"/>
                </a:cubicBezTo>
                <a:cubicBezTo>
                  <a:pt x="493" y="922"/>
                  <a:pt x="487" y="916"/>
                  <a:pt x="480" y="916"/>
                </a:cubicBezTo>
                <a:cubicBezTo>
                  <a:pt x="479" y="916"/>
                  <a:pt x="479" y="916"/>
                  <a:pt x="478" y="916"/>
                </a:cubicBezTo>
                <a:cubicBezTo>
                  <a:pt x="478" y="901"/>
                  <a:pt x="478" y="901"/>
                  <a:pt x="478" y="901"/>
                </a:cubicBezTo>
                <a:cubicBezTo>
                  <a:pt x="556" y="871"/>
                  <a:pt x="598" y="831"/>
                  <a:pt x="661" y="751"/>
                </a:cubicBezTo>
                <a:cubicBezTo>
                  <a:pt x="625" y="737"/>
                  <a:pt x="602" y="703"/>
                  <a:pt x="589" y="663"/>
                </a:cubicBezTo>
                <a:cubicBezTo>
                  <a:pt x="553" y="691"/>
                  <a:pt x="514" y="709"/>
                  <a:pt x="485" y="709"/>
                </a:cubicBezTo>
                <a:cubicBezTo>
                  <a:pt x="483" y="709"/>
                  <a:pt x="481" y="709"/>
                  <a:pt x="479" y="709"/>
                </a:cubicBezTo>
                <a:cubicBezTo>
                  <a:pt x="478" y="709"/>
                  <a:pt x="478" y="709"/>
                  <a:pt x="478" y="709"/>
                </a:cubicBezTo>
                <a:cubicBezTo>
                  <a:pt x="478" y="613"/>
                  <a:pt x="478" y="613"/>
                  <a:pt x="478" y="613"/>
                </a:cubicBezTo>
                <a:cubicBezTo>
                  <a:pt x="479" y="613"/>
                  <a:pt x="479" y="613"/>
                  <a:pt x="479" y="613"/>
                </a:cubicBezTo>
                <a:cubicBezTo>
                  <a:pt x="493" y="613"/>
                  <a:pt x="503" y="634"/>
                  <a:pt x="519" y="628"/>
                </a:cubicBezTo>
                <a:cubicBezTo>
                  <a:pt x="555" y="615"/>
                  <a:pt x="571" y="591"/>
                  <a:pt x="571" y="565"/>
                </a:cubicBezTo>
                <a:cubicBezTo>
                  <a:pt x="571" y="529"/>
                  <a:pt x="525" y="512"/>
                  <a:pt x="478" y="512"/>
                </a:cubicBezTo>
                <a:cubicBezTo>
                  <a:pt x="478" y="478"/>
                  <a:pt x="478" y="478"/>
                  <a:pt x="478" y="478"/>
                </a:cubicBezTo>
                <a:cubicBezTo>
                  <a:pt x="531" y="470"/>
                  <a:pt x="566" y="485"/>
                  <a:pt x="587" y="502"/>
                </a:cubicBezTo>
                <a:cubicBezTo>
                  <a:pt x="588" y="503"/>
                  <a:pt x="590" y="504"/>
                  <a:pt x="591" y="506"/>
                </a:cubicBezTo>
                <a:cubicBezTo>
                  <a:pt x="644" y="538"/>
                  <a:pt x="663" y="405"/>
                  <a:pt x="664" y="319"/>
                </a:cubicBezTo>
                <a:cubicBezTo>
                  <a:pt x="580" y="314"/>
                  <a:pt x="531" y="271"/>
                  <a:pt x="478" y="235"/>
                </a:cubicBezTo>
                <a:lnTo>
                  <a:pt x="478" y="16"/>
                </a:lnTo>
                <a:close/>
                <a:moveTo>
                  <a:pt x="253" y="143"/>
                </a:moveTo>
                <a:cubicBezTo>
                  <a:pt x="281" y="83"/>
                  <a:pt x="325" y="38"/>
                  <a:pt x="395" y="35"/>
                </a:cubicBezTo>
                <a:cubicBezTo>
                  <a:pt x="408" y="31"/>
                  <a:pt x="422" y="27"/>
                  <a:pt x="437" y="25"/>
                </a:cubicBezTo>
                <a:cubicBezTo>
                  <a:pt x="451" y="21"/>
                  <a:pt x="465" y="18"/>
                  <a:pt x="478" y="16"/>
                </a:cubicBezTo>
                <a:cubicBezTo>
                  <a:pt x="478" y="235"/>
                  <a:pt x="478" y="235"/>
                  <a:pt x="478" y="235"/>
                </a:cubicBezTo>
                <a:cubicBezTo>
                  <a:pt x="461" y="223"/>
                  <a:pt x="444" y="212"/>
                  <a:pt x="425" y="204"/>
                </a:cubicBezTo>
                <a:cubicBezTo>
                  <a:pt x="378" y="183"/>
                  <a:pt x="333" y="179"/>
                  <a:pt x="316" y="207"/>
                </a:cubicBezTo>
                <a:cubicBezTo>
                  <a:pt x="303" y="228"/>
                  <a:pt x="296" y="254"/>
                  <a:pt x="294" y="284"/>
                </a:cubicBezTo>
                <a:cubicBezTo>
                  <a:pt x="294" y="285"/>
                  <a:pt x="294" y="287"/>
                  <a:pt x="294" y="289"/>
                </a:cubicBezTo>
                <a:cubicBezTo>
                  <a:pt x="290" y="370"/>
                  <a:pt x="303" y="542"/>
                  <a:pt x="362" y="506"/>
                </a:cubicBezTo>
                <a:cubicBezTo>
                  <a:pt x="364" y="504"/>
                  <a:pt x="365" y="503"/>
                  <a:pt x="367" y="502"/>
                </a:cubicBezTo>
                <a:cubicBezTo>
                  <a:pt x="388" y="485"/>
                  <a:pt x="423" y="469"/>
                  <a:pt x="477" y="478"/>
                </a:cubicBezTo>
                <a:cubicBezTo>
                  <a:pt x="478" y="478"/>
                  <a:pt x="478" y="478"/>
                  <a:pt x="478" y="478"/>
                </a:cubicBezTo>
                <a:cubicBezTo>
                  <a:pt x="478" y="512"/>
                  <a:pt x="478" y="512"/>
                  <a:pt x="478" y="512"/>
                </a:cubicBezTo>
                <a:cubicBezTo>
                  <a:pt x="432" y="512"/>
                  <a:pt x="384" y="529"/>
                  <a:pt x="382" y="561"/>
                </a:cubicBezTo>
                <a:cubicBezTo>
                  <a:pt x="380" y="588"/>
                  <a:pt x="400" y="615"/>
                  <a:pt x="438" y="628"/>
                </a:cubicBezTo>
                <a:cubicBezTo>
                  <a:pt x="454" y="634"/>
                  <a:pt x="464" y="613"/>
                  <a:pt x="478" y="613"/>
                </a:cubicBezTo>
                <a:cubicBezTo>
                  <a:pt x="478" y="709"/>
                  <a:pt x="478" y="709"/>
                  <a:pt x="478" y="709"/>
                </a:cubicBezTo>
                <a:cubicBezTo>
                  <a:pt x="477" y="709"/>
                  <a:pt x="475" y="709"/>
                  <a:pt x="472" y="709"/>
                </a:cubicBezTo>
                <a:cubicBezTo>
                  <a:pt x="444" y="709"/>
                  <a:pt x="405" y="692"/>
                  <a:pt x="370" y="665"/>
                </a:cubicBezTo>
                <a:cubicBezTo>
                  <a:pt x="357" y="704"/>
                  <a:pt x="334" y="737"/>
                  <a:pt x="298" y="751"/>
                </a:cubicBezTo>
                <a:cubicBezTo>
                  <a:pt x="358" y="841"/>
                  <a:pt x="407" y="878"/>
                  <a:pt x="478" y="901"/>
                </a:cubicBezTo>
                <a:cubicBezTo>
                  <a:pt x="478" y="901"/>
                  <a:pt x="478" y="901"/>
                  <a:pt x="478" y="901"/>
                </a:cubicBezTo>
                <a:cubicBezTo>
                  <a:pt x="478" y="916"/>
                  <a:pt x="478" y="916"/>
                  <a:pt x="478" y="916"/>
                </a:cubicBezTo>
                <a:cubicBezTo>
                  <a:pt x="471" y="916"/>
                  <a:pt x="466" y="923"/>
                  <a:pt x="466" y="930"/>
                </a:cubicBezTo>
                <a:cubicBezTo>
                  <a:pt x="466" y="938"/>
                  <a:pt x="471" y="944"/>
                  <a:pt x="478" y="945"/>
                </a:cubicBezTo>
                <a:cubicBezTo>
                  <a:pt x="478" y="955"/>
                  <a:pt x="478" y="955"/>
                  <a:pt x="478" y="955"/>
                </a:cubicBezTo>
                <a:cubicBezTo>
                  <a:pt x="471" y="956"/>
                  <a:pt x="466" y="962"/>
                  <a:pt x="466" y="969"/>
                </a:cubicBezTo>
                <a:cubicBezTo>
                  <a:pt x="466" y="977"/>
                  <a:pt x="471" y="983"/>
                  <a:pt x="478" y="984"/>
                </a:cubicBezTo>
                <a:cubicBezTo>
                  <a:pt x="478" y="1020"/>
                  <a:pt x="478" y="1020"/>
                  <a:pt x="478" y="1020"/>
                </a:cubicBezTo>
                <a:cubicBezTo>
                  <a:pt x="253" y="1020"/>
                  <a:pt x="253" y="1020"/>
                  <a:pt x="253" y="1020"/>
                </a:cubicBezTo>
                <a:cubicBezTo>
                  <a:pt x="253" y="730"/>
                  <a:pt x="253" y="730"/>
                  <a:pt x="253" y="730"/>
                </a:cubicBezTo>
                <a:cubicBezTo>
                  <a:pt x="260" y="728"/>
                  <a:pt x="266" y="726"/>
                  <a:pt x="272" y="723"/>
                </a:cubicBezTo>
                <a:cubicBezTo>
                  <a:pt x="317" y="704"/>
                  <a:pt x="336" y="675"/>
                  <a:pt x="342" y="640"/>
                </a:cubicBezTo>
                <a:cubicBezTo>
                  <a:pt x="322" y="619"/>
                  <a:pt x="304" y="595"/>
                  <a:pt x="293" y="569"/>
                </a:cubicBezTo>
                <a:cubicBezTo>
                  <a:pt x="282" y="554"/>
                  <a:pt x="273" y="537"/>
                  <a:pt x="265" y="519"/>
                </a:cubicBezTo>
                <a:cubicBezTo>
                  <a:pt x="261" y="517"/>
                  <a:pt x="257" y="516"/>
                  <a:pt x="253" y="513"/>
                </a:cubicBezTo>
                <a:cubicBezTo>
                  <a:pt x="253" y="477"/>
                  <a:pt x="253" y="477"/>
                  <a:pt x="253" y="477"/>
                </a:cubicBezTo>
                <a:cubicBezTo>
                  <a:pt x="260" y="485"/>
                  <a:pt x="269" y="491"/>
                  <a:pt x="278" y="494"/>
                </a:cubicBezTo>
                <a:cubicBezTo>
                  <a:pt x="283" y="431"/>
                  <a:pt x="283" y="374"/>
                  <a:pt x="276" y="341"/>
                </a:cubicBezTo>
                <a:cubicBezTo>
                  <a:pt x="271" y="317"/>
                  <a:pt x="262" y="308"/>
                  <a:pt x="253" y="310"/>
                </a:cubicBezTo>
                <a:lnTo>
                  <a:pt x="253" y="143"/>
                </a:lnTo>
                <a:close/>
                <a:moveTo>
                  <a:pt x="214" y="313"/>
                </a:moveTo>
                <a:cubicBezTo>
                  <a:pt x="214" y="313"/>
                  <a:pt x="214" y="313"/>
                  <a:pt x="214" y="313"/>
                </a:cubicBezTo>
                <a:cubicBezTo>
                  <a:pt x="218" y="258"/>
                  <a:pt x="229" y="195"/>
                  <a:pt x="253" y="143"/>
                </a:cubicBezTo>
                <a:cubicBezTo>
                  <a:pt x="253" y="310"/>
                  <a:pt x="253" y="310"/>
                  <a:pt x="253" y="310"/>
                </a:cubicBezTo>
                <a:cubicBezTo>
                  <a:pt x="246" y="312"/>
                  <a:pt x="238" y="323"/>
                  <a:pt x="233" y="339"/>
                </a:cubicBezTo>
                <a:cubicBezTo>
                  <a:pt x="217" y="383"/>
                  <a:pt x="226" y="445"/>
                  <a:pt x="253" y="477"/>
                </a:cubicBezTo>
                <a:cubicBezTo>
                  <a:pt x="253" y="513"/>
                  <a:pt x="253" y="513"/>
                  <a:pt x="253" y="513"/>
                </a:cubicBezTo>
                <a:cubicBezTo>
                  <a:pt x="243" y="508"/>
                  <a:pt x="235" y="500"/>
                  <a:pt x="227" y="490"/>
                </a:cubicBezTo>
                <a:cubicBezTo>
                  <a:pt x="214" y="473"/>
                  <a:pt x="206" y="452"/>
                  <a:pt x="201" y="428"/>
                </a:cubicBezTo>
                <a:cubicBezTo>
                  <a:pt x="196" y="406"/>
                  <a:pt x="195" y="381"/>
                  <a:pt x="199" y="359"/>
                </a:cubicBezTo>
                <a:cubicBezTo>
                  <a:pt x="202" y="342"/>
                  <a:pt x="206" y="326"/>
                  <a:pt x="214" y="313"/>
                </a:cubicBezTo>
                <a:moveTo>
                  <a:pt x="253" y="1020"/>
                </a:moveTo>
                <a:cubicBezTo>
                  <a:pt x="35" y="1020"/>
                  <a:pt x="35" y="1020"/>
                  <a:pt x="35" y="1020"/>
                </a:cubicBezTo>
                <a:cubicBezTo>
                  <a:pt x="16" y="988"/>
                  <a:pt x="4" y="956"/>
                  <a:pt x="3" y="925"/>
                </a:cubicBezTo>
                <a:cubicBezTo>
                  <a:pt x="0" y="791"/>
                  <a:pt x="142" y="772"/>
                  <a:pt x="253" y="730"/>
                </a:cubicBezTo>
                <a:lnTo>
                  <a:pt x="253" y="102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lIns="162560" tIns="81280" rIns="162560" bIns="81280"/>
          <a:lstStyle/>
          <a:p>
            <a:pPr>
              <a:defRPr/>
            </a:pPr>
            <a:endParaRPr lang="id-ID" sz="3200" dirty="0">
              <a:latin typeface="Segoe UI" panose="020B0502040204020203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928542" y="2265479"/>
            <a:ext cx="2061852" cy="27515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800" b="1" dirty="0" smtClean="0"/>
              <a:t>STARO</a:t>
            </a:r>
            <a:endParaRPr lang="en-US" sz="2800" b="1" dirty="0"/>
          </a:p>
        </p:txBody>
      </p:sp>
      <p:sp>
        <p:nvSpPr>
          <p:cNvPr id="65" name="Rectangle 64"/>
          <p:cNvSpPr/>
          <p:nvPr/>
        </p:nvSpPr>
        <p:spPr>
          <a:xfrm>
            <a:off x="3627639" y="2265479"/>
            <a:ext cx="2061852" cy="27515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800" b="1" dirty="0" smtClean="0"/>
              <a:t>NOVO</a:t>
            </a:r>
            <a:endParaRPr lang="en-US" sz="2800" b="1" dirty="0"/>
          </a:p>
        </p:txBody>
      </p:sp>
      <p:sp>
        <p:nvSpPr>
          <p:cNvPr id="66" name="Rectangle 65"/>
          <p:cNvSpPr/>
          <p:nvPr/>
        </p:nvSpPr>
        <p:spPr>
          <a:xfrm>
            <a:off x="6485191" y="2265479"/>
            <a:ext cx="2061852" cy="2751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800" b="1" dirty="0" smtClean="0"/>
              <a:t>STARO</a:t>
            </a:r>
            <a:endParaRPr lang="en-US" sz="2800" b="1" dirty="0"/>
          </a:p>
        </p:txBody>
      </p:sp>
      <p:sp>
        <p:nvSpPr>
          <p:cNvPr id="67" name="Rectangle 66"/>
          <p:cNvSpPr/>
          <p:nvPr/>
        </p:nvSpPr>
        <p:spPr>
          <a:xfrm>
            <a:off x="9184288" y="2265479"/>
            <a:ext cx="2061852" cy="27515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800" b="1" dirty="0" smtClean="0"/>
              <a:t>NOVO</a:t>
            </a:r>
            <a:endParaRPr lang="en-US" sz="28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976423" y="1582625"/>
            <a:ext cx="4000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/>
              <a:t>Maja 27, manikir </a:t>
            </a:r>
            <a:r>
              <a:rPr lang="en-US" sz="2400" b="1" dirty="0" err="1" smtClean="0"/>
              <a:t>Zvezdara</a:t>
            </a:r>
            <a:endParaRPr lang="en-US" sz="2400" b="1" dirty="0"/>
          </a:p>
        </p:txBody>
      </p:sp>
      <p:sp>
        <p:nvSpPr>
          <p:cNvPr id="69" name="TextBox 68"/>
          <p:cNvSpPr txBox="1"/>
          <p:nvPr/>
        </p:nvSpPr>
        <p:spPr>
          <a:xfrm>
            <a:off x="6588449" y="1582625"/>
            <a:ext cx="47876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/>
              <a:t>Petar 23, programer iz Leskovca</a:t>
            </a:r>
            <a:endParaRPr lang="en-US" sz="24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2121259" y="2682499"/>
            <a:ext cx="250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Bruto prihodi mesečno</a:t>
            </a:r>
            <a:endParaRPr lang="en-US" dirty="0"/>
          </a:p>
        </p:txBody>
      </p:sp>
      <p:sp>
        <p:nvSpPr>
          <p:cNvPr id="74" name="TextBox 73"/>
          <p:cNvSpPr txBox="1"/>
          <p:nvPr/>
        </p:nvSpPr>
        <p:spPr>
          <a:xfrm>
            <a:off x="2605177" y="3370027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Ukupno porez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1411933" y="4121652"/>
            <a:ext cx="4010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Porez kao procenat mesečnih prihoda</a:t>
            </a:r>
            <a:endParaRPr lang="en-US" dirty="0"/>
          </a:p>
        </p:txBody>
      </p:sp>
      <p:sp>
        <p:nvSpPr>
          <p:cNvPr id="76" name="TextBox 75"/>
          <p:cNvSpPr txBox="1"/>
          <p:nvPr/>
        </p:nvSpPr>
        <p:spPr>
          <a:xfrm>
            <a:off x="7688923" y="2682499"/>
            <a:ext cx="2502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Bruto prihodi mesečno</a:t>
            </a:r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8172841" y="3370027"/>
            <a:ext cx="162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Ukupno porez</a:t>
            </a:r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6979597" y="4121652"/>
            <a:ext cx="4010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Porez kao procenat mesečnih prihoda</a:t>
            </a:r>
            <a:endParaRPr lang="en-US" dirty="0"/>
          </a:p>
        </p:txBody>
      </p:sp>
      <p:sp>
        <p:nvSpPr>
          <p:cNvPr id="80" name="TextBox 79"/>
          <p:cNvSpPr txBox="1"/>
          <p:nvPr/>
        </p:nvSpPr>
        <p:spPr>
          <a:xfrm>
            <a:off x="2418793" y="2870969"/>
            <a:ext cx="1835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6</a:t>
            </a:r>
            <a:r>
              <a:rPr lang="sr-Latn-RS" sz="2400" b="1" dirty="0" smtClean="0"/>
              <a:t>7.637 RSD</a:t>
            </a:r>
            <a:endParaRPr lang="en-US" sz="24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1369803" y="3643967"/>
            <a:ext cx="1835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400" b="1" dirty="0" smtClean="0"/>
              <a:t>2</a:t>
            </a:r>
            <a:r>
              <a:rPr lang="en-US" sz="2400" b="1" dirty="0" smtClean="0"/>
              <a:t>0</a:t>
            </a:r>
            <a:r>
              <a:rPr lang="sr-Latn-RS" sz="2400" b="1" dirty="0" smtClean="0"/>
              <a:t>.</a:t>
            </a:r>
            <a:r>
              <a:rPr lang="en-US" sz="2400" b="1" dirty="0" smtClean="0"/>
              <a:t>558</a:t>
            </a:r>
            <a:r>
              <a:rPr lang="sr-Latn-RS" sz="2400" b="1" dirty="0" smtClean="0"/>
              <a:t> RSD</a:t>
            </a:r>
            <a:endParaRPr lang="en-US" sz="2400" b="1" dirty="0"/>
          </a:p>
        </p:txBody>
      </p:sp>
      <p:sp>
        <p:nvSpPr>
          <p:cNvPr id="82" name="TextBox 81"/>
          <p:cNvSpPr txBox="1"/>
          <p:nvPr/>
        </p:nvSpPr>
        <p:spPr>
          <a:xfrm>
            <a:off x="3671229" y="3644900"/>
            <a:ext cx="1835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15</a:t>
            </a:r>
            <a:r>
              <a:rPr lang="sr-Latn-RS" sz="2400" b="1" dirty="0" smtClean="0"/>
              <a:t>.</a:t>
            </a:r>
            <a:r>
              <a:rPr lang="en-US" sz="2400" b="1" dirty="0" smtClean="0"/>
              <a:t>817</a:t>
            </a:r>
            <a:r>
              <a:rPr lang="sr-Latn-RS" sz="2400" b="1" dirty="0" smtClean="0"/>
              <a:t> RSD</a:t>
            </a:r>
            <a:endParaRPr lang="en-US" sz="2400" b="1" dirty="0"/>
          </a:p>
        </p:txBody>
      </p:sp>
      <p:sp>
        <p:nvSpPr>
          <p:cNvPr id="83" name="TextBox 82"/>
          <p:cNvSpPr txBox="1"/>
          <p:nvPr/>
        </p:nvSpPr>
        <p:spPr>
          <a:xfrm>
            <a:off x="1173225" y="4474226"/>
            <a:ext cx="1420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30.39%</a:t>
            </a:r>
            <a:endParaRPr lang="en-US" sz="2800" b="1" dirty="0"/>
          </a:p>
        </p:txBody>
      </p:sp>
      <p:sp>
        <p:nvSpPr>
          <p:cNvPr id="84" name="TextBox 83"/>
          <p:cNvSpPr txBox="1"/>
          <p:nvPr/>
        </p:nvSpPr>
        <p:spPr>
          <a:xfrm>
            <a:off x="4185078" y="4474226"/>
            <a:ext cx="1420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23.38%</a:t>
            </a:r>
            <a:endParaRPr lang="en-US" sz="2800" b="1" dirty="0"/>
          </a:p>
        </p:txBody>
      </p:sp>
      <p:sp>
        <p:nvSpPr>
          <p:cNvPr id="85" name="TextBox 84"/>
          <p:cNvSpPr txBox="1"/>
          <p:nvPr/>
        </p:nvSpPr>
        <p:spPr>
          <a:xfrm>
            <a:off x="8051281" y="2870969"/>
            <a:ext cx="2012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167.563 </a:t>
            </a:r>
            <a:r>
              <a:rPr lang="sr-Latn-RS" sz="2400" b="1" dirty="0" smtClean="0"/>
              <a:t>RSD</a:t>
            </a:r>
            <a:endParaRPr lang="en-US" sz="24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7002291" y="3643967"/>
            <a:ext cx="1835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19</a:t>
            </a:r>
            <a:r>
              <a:rPr lang="sr-Latn-RS" sz="2400" b="1" dirty="0" smtClean="0"/>
              <a:t>.</a:t>
            </a:r>
            <a:r>
              <a:rPr lang="en-US" sz="2400" b="1" dirty="0" smtClean="0"/>
              <a:t>590</a:t>
            </a:r>
            <a:r>
              <a:rPr lang="sr-Latn-RS" sz="2400" b="1" dirty="0" smtClean="0"/>
              <a:t> RSD</a:t>
            </a:r>
            <a:endParaRPr lang="en-US" sz="24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9303717" y="3644900"/>
            <a:ext cx="18357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25</a:t>
            </a:r>
            <a:r>
              <a:rPr lang="sr-Latn-RS" sz="2400" b="1" dirty="0" smtClean="0"/>
              <a:t>.</a:t>
            </a:r>
            <a:r>
              <a:rPr lang="en-US" sz="2400" b="1" dirty="0" smtClean="0"/>
              <a:t>482</a:t>
            </a:r>
            <a:r>
              <a:rPr lang="sr-Latn-RS" sz="2400" b="1" dirty="0" smtClean="0"/>
              <a:t> RSD</a:t>
            </a:r>
            <a:endParaRPr lang="en-US" sz="24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6805713" y="4474226"/>
            <a:ext cx="1420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11.69%</a:t>
            </a:r>
            <a:endParaRPr lang="en-US" sz="28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9817566" y="4474226"/>
            <a:ext cx="1420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19.08%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5687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3" descr="Background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gray">
          <a:xfrm>
            <a:off x="-6630319" y="3529597"/>
            <a:ext cx="21901611" cy="261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OPŠTI PREGLED PAUŠALNIH OBVEZNIKA U SRBIJI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581150" y="245745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gray">
          <a:xfrm>
            <a:off x="6724651" y="3860801"/>
            <a:ext cx="7346133" cy="2471182"/>
            <a:chOff x="1988" y="1175"/>
            <a:chExt cx="1582" cy="654"/>
          </a:xfrm>
        </p:grpSpPr>
        <p:sp>
          <p:nvSpPr>
            <p:cNvPr id="8" name="Freeform 8"/>
            <p:cNvSpPr>
              <a:spLocks/>
            </p:cNvSpPr>
            <p:nvPr/>
          </p:nvSpPr>
          <p:spPr bwMode="gray">
            <a:xfrm>
              <a:off x="1988" y="1175"/>
              <a:ext cx="940" cy="650"/>
            </a:xfrm>
            <a:custGeom>
              <a:avLst/>
              <a:gdLst>
                <a:gd name="T0" fmla="*/ 666 w 1079"/>
                <a:gd name="T1" fmla="*/ 33 h 746"/>
                <a:gd name="T2" fmla="*/ 707 w 1079"/>
                <a:gd name="T3" fmla="*/ 2 h 746"/>
                <a:gd name="T4" fmla="*/ 770 w 1079"/>
                <a:gd name="T5" fmla="*/ 86 h 746"/>
                <a:gd name="T6" fmla="*/ 843 w 1079"/>
                <a:gd name="T7" fmla="*/ 84 h 746"/>
                <a:gd name="T8" fmla="*/ 851 w 1079"/>
                <a:gd name="T9" fmla="*/ 81 h 746"/>
                <a:gd name="T10" fmla="*/ 889 w 1079"/>
                <a:gd name="T11" fmla="*/ 141 h 746"/>
                <a:gd name="T12" fmla="*/ 916 w 1079"/>
                <a:gd name="T13" fmla="*/ 154 h 746"/>
                <a:gd name="T14" fmla="*/ 935 w 1079"/>
                <a:gd name="T15" fmla="*/ 165 h 746"/>
                <a:gd name="T16" fmla="*/ 959 w 1079"/>
                <a:gd name="T17" fmla="*/ 168 h 746"/>
                <a:gd name="T18" fmla="*/ 973 w 1079"/>
                <a:gd name="T19" fmla="*/ 185 h 746"/>
                <a:gd name="T20" fmla="*/ 1048 w 1079"/>
                <a:gd name="T21" fmla="*/ 234 h 746"/>
                <a:gd name="T22" fmla="*/ 1068 w 1079"/>
                <a:gd name="T23" fmla="*/ 251 h 746"/>
                <a:gd name="T24" fmla="*/ 1056 w 1079"/>
                <a:gd name="T25" fmla="*/ 385 h 746"/>
                <a:gd name="T26" fmla="*/ 1079 w 1079"/>
                <a:gd name="T27" fmla="*/ 746 h 746"/>
                <a:gd name="T28" fmla="*/ 36 w 1079"/>
                <a:gd name="T29" fmla="*/ 745 h 746"/>
                <a:gd name="T30" fmla="*/ 62 w 1079"/>
                <a:gd name="T31" fmla="*/ 650 h 746"/>
                <a:gd name="T32" fmla="*/ 110 w 1079"/>
                <a:gd name="T33" fmla="*/ 613 h 746"/>
                <a:gd name="T34" fmla="*/ 238 w 1079"/>
                <a:gd name="T35" fmla="*/ 480 h 746"/>
                <a:gd name="T36" fmla="*/ 299 w 1079"/>
                <a:gd name="T37" fmla="*/ 413 h 746"/>
                <a:gd name="T38" fmla="*/ 349 w 1079"/>
                <a:gd name="T39" fmla="*/ 401 h 746"/>
                <a:gd name="T40" fmla="*/ 354 w 1079"/>
                <a:gd name="T41" fmla="*/ 314 h 746"/>
                <a:gd name="T42" fmla="*/ 414 w 1079"/>
                <a:gd name="T43" fmla="*/ 212 h 746"/>
                <a:gd name="T44" fmla="*/ 456 w 1079"/>
                <a:gd name="T45" fmla="*/ 139 h 746"/>
                <a:gd name="T46" fmla="*/ 481 w 1079"/>
                <a:gd name="T47" fmla="*/ 119 h 746"/>
                <a:gd name="T48" fmla="*/ 534 w 1079"/>
                <a:gd name="T49" fmla="*/ 90 h 746"/>
                <a:gd name="T50" fmla="*/ 557 w 1079"/>
                <a:gd name="T51" fmla="*/ 69 h 746"/>
                <a:gd name="T52" fmla="*/ 585 w 1079"/>
                <a:gd name="T53" fmla="*/ 53 h 746"/>
                <a:gd name="T54" fmla="*/ 610 w 1079"/>
                <a:gd name="T55" fmla="*/ 43 h 746"/>
                <a:gd name="T56" fmla="*/ 633 w 1079"/>
                <a:gd name="T57" fmla="*/ 47 h 746"/>
                <a:gd name="T58" fmla="*/ 666 w 1079"/>
                <a:gd name="T59" fmla="*/ 33 h 74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079"/>
                <a:gd name="T91" fmla="*/ 0 h 746"/>
                <a:gd name="T92" fmla="*/ 1079 w 1079"/>
                <a:gd name="T93" fmla="*/ 746 h 74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079" h="746">
                  <a:moveTo>
                    <a:pt x="666" y="33"/>
                  </a:moveTo>
                  <a:cubicBezTo>
                    <a:pt x="682" y="14"/>
                    <a:pt x="697" y="0"/>
                    <a:pt x="707" y="2"/>
                  </a:cubicBezTo>
                  <a:cubicBezTo>
                    <a:pt x="770" y="86"/>
                    <a:pt x="770" y="86"/>
                    <a:pt x="770" y="86"/>
                  </a:cubicBezTo>
                  <a:cubicBezTo>
                    <a:pt x="770" y="86"/>
                    <a:pt x="780" y="104"/>
                    <a:pt x="843" y="84"/>
                  </a:cubicBezTo>
                  <a:cubicBezTo>
                    <a:pt x="851" y="81"/>
                    <a:pt x="851" y="81"/>
                    <a:pt x="851" y="81"/>
                  </a:cubicBezTo>
                  <a:cubicBezTo>
                    <a:pt x="851" y="81"/>
                    <a:pt x="867" y="143"/>
                    <a:pt x="889" y="141"/>
                  </a:cubicBezTo>
                  <a:cubicBezTo>
                    <a:pt x="889" y="141"/>
                    <a:pt x="906" y="162"/>
                    <a:pt x="916" y="154"/>
                  </a:cubicBezTo>
                  <a:cubicBezTo>
                    <a:pt x="927" y="147"/>
                    <a:pt x="935" y="160"/>
                    <a:pt x="935" y="165"/>
                  </a:cubicBezTo>
                  <a:cubicBezTo>
                    <a:pt x="935" y="170"/>
                    <a:pt x="954" y="172"/>
                    <a:pt x="959" y="168"/>
                  </a:cubicBezTo>
                  <a:cubicBezTo>
                    <a:pt x="963" y="164"/>
                    <a:pt x="973" y="179"/>
                    <a:pt x="973" y="185"/>
                  </a:cubicBezTo>
                  <a:cubicBezTo>
                    <a:pt x="973" y="191"/>
                    <a:pt x="1032" y="213"/>
                    <a:pt x="1048" y="234"/>
                  </a:cubicBezTo>
                  <a:cubicBezTo>
                    <a:pt x="1062" y="252"/>
                    <a:pt x="1070" y="249"/>
                    <a:pt x="1068" y="251"/>
                  </a:cubicBezTo>
                  <a:cubicBezTo>
                    <a:pt x="1066" y="253"/>
                    <a:pt x="1043" y="281"/>
                    <a:pt x="1056" y="385"/>
                  </a:cubicBezTo>
                  <a:cubicBezTo>
                    <a:pt x="1071" y="499"/>
                    <a:pt x="1005" y="652"/>
                    <a:pt x="1079" y="746"/>
                  </a:cubicBezTo>
                  <a:cubicBezTo>
                    <a:pt x="36" y="745"/>
                    <a:pt x="36" y="745"/>
                    <a:pt x="36" y="745"/>
                  </a:cubicBezTo>
                  <a:cubicBezTo>
                    <a:pt x="36" y="745"/>
                    <a:pt x="0" y="686"/>
                    <a:pt x="62" y="650"/>
                  </a:cubicBezTo>
                  <a:cubicBezTo>
                    <a:pt x="62" y="650"/>
                    <a:pt x="87" y="610"/>
                    <a:pt x="110" y="613"/>
                  </a:cubicBezTo>
                  <a:cubicBezTo>
                    <a:pt x="127" y="615"/>
                    <a:pt x="187" y="572"/>
                    <a:pt x="238" y="480"/>
                  </a:cubicBezTo>
                  <a:cubicBezTo>
                    <a:pt x="253" y="454"/>
                    <a:pt x="282" y="430"/>
                    <a:pt x="299" y="413"/>
                  </a:cubicBezTo>
                  <a:cubicBezTo>
                    <a:pt x="299" y="413"/>
                    <a:pt x="358" y="426"/>
                    <a:pt x="349" y="401"/>
                  </a:cubicBezTo>
                  <a:cubicBezTo>
                    <a:pt x="339" y="375"/>
                    <a:pt x="385" y="376"/>
                    <a:pt x="354" y="314"/>
                  </a:cubicBezTo>
                  <a:cubicBezTo>
                    <a:pt x="354" y="314"/>
                    <a:pt x="377" y="253"/>
                    <a:pt x="414" y="212"/>
                  </a:cubicBezTo>
                  <a:cubicBezTo>
                    <a:pt x="451" y="171"/>
                    <a:pt x="456" y="139"/>
                    <a:pt x="456" y="139"/>
                  </a:cubicBezTo>
                  <a:cubicBezTo>
                    <a:pt x="456" y="139"/>
                    <a:pt x="480" y="128"/>
                    <a:pt x="481" y="119"/>
                  </a:cubicBezTo>
                  <a:cubicBezTo>
                    <a:pt x="482" y="110"/>
                    <a:pt x="525" y="93"/>
                    <a:pt x="534" y="90"/>
                  </a:cubicBezTo>
                  <a:cubicBezTo>
                    <a:pt x="543" y="87"/>
                    <a:pt x="544" y="70"/>
                    <a:pt x="557" y="69"/>
                  </a:cubicBezTo>
                  <a:cubicBezTo>
                    <a:pt x="570" y="68"/>
                    <a:pt x="585" y="61"/>
                    <a:pt x="585" y="53"/>
                  </a:cubicBezTo>
                  <a:cubicBezTo>
                    <a:pt x="585" y="45"/>
                    <a:pt x="600" y="64"/>
                    <a:pt x="610" y="43"/>
                  </a:cubicBezTo>
                  <a:cubicBezTo>
                    <a:pt x="610" y="43"/>
                    <a:pt x="629" y="41"/>
                    <a:pt x="633" y="47"/>
                  </a:cubicBezTo>
                  <a:cubicBezTo>
                    <a:pt x="635" y="50"/>
                    <a:pt x="653" y="49"/>
                    <a:pt x="666" y="3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gray">
            <a:xfrm>
              <a:off x="2281" y="1424"/>
              <a:ext cx="294" cy="150"/>
            </a:xfrm>
            <a:custGeom>
              <a:avLst/>
              <a:gdLst>
                <a:gd name="T0" fmla="*/ 17 w 337"/>
                <a:gd name="T1" fmla="*/ 29 h 173"/>
                <a:gd name="T2" fmla="*/ 332 w 337"/>
                <a:gd name="T3" fmla="*/ 1 h 173"/>
                <a:gd name="T4" fmla="*/ 152 w 337"/>
                <a:gd name="T5" fmla="*/ 105 h 173"/>
                <a:gd name="T6" fmla="*/ 8 w 337"/>
                <a:gd name="T7" fmla="*/ 125 h 173"/>
                <a:gd name="T8" fmla="*/ 17 w 337"/>
                <a:gd name="T9" fmla="*/ 29 h 1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"/>
                <a:gd name="T16" fmla="*/ 0 h 173"/>
                <a:gd name="T17" fmla="*/ 337 w 337"/>
                <a:gd name="T18" fmla="*/ 173 h 1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" h="173">
                  <a:moveTo>
                    <a:pt x="17" y="29"/>
                  </a:moveTo>
                  <a:cubicBezTo>
                    <a:pt x="17" y="29"/>
                    <a:pt x="207" y="38"/>
                    <a:pt x="332" y="1"/>
                  </a:cubicBezTo>
                  <a:cubicBezTo>
                    <a:pt x="337" y="0"/>
                    <a:pt x="180" y="77"/>
                    <a:pt x="152" y="105"/>
                  </a:cubicBezTo>
                  <a:cubicBezTo>
                    <a:pt x="124" y="133"/>
                    <a:pt x="16" y="173"/>
                    <a:pt x="8" y="125"/>
                  </a:cubicBezTo>
                  <a:cubicBezTo>
                    <a:pt x="0" y="77"/>
                    <a:pt x="50" y="97"/>
                    <a:pt x="17" y="29"/>
                  </a:cubicBezTo>
                </a:path>
              </a:pathLst>
            </a:custGeom>
            <a:gradFill rotWithShape="1">
              <a:gsLst>
                <a:gs pos="0">
                  <a:srgbClr val="C7C7C7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gray">
            <a:xfrm>
              <a:off x="2015" y="1248"/>
              <a:ext cx="902" cy="578"/>
            </a:xfrm>
            <a:custGeom>
              <a:avLst/>
              <a:gdLst>
                <a:gd name="T0" fmla="*/ 968 w 1035"/>
                <a:gd name="T1" fmla="*/ 186 h 663"/>
                <a:gd name="T2" fmla="*/ 928 w 1035"/>
                <a:gd name="T3" fmla="*/ 142 h 663"/>
                <a:gd name="T4" fmla="*/ 940 w 1035"/>
                <a:gd name="T5" fmla="*/ 220 h 663"/>
                <a:gd name="T6" fmla="*/ 890 w 1035"/>
                <a:gd name="T7" fmla="*/ 238 h 663"/>
                <a:gd name="T8" fmla="*/ 816 w 1035"/>
                <a:gd name="T9" fmla="*/ 0 h 663"/>
                <a:gd name="T10" fmla="*/ 788 w 1035"/>
                <a:gd name="T11" fmla="*/ 48 h 663"/>
                <a:gd name="T12" fmla="*/ 708 w 1035"/>
                <a:gd name="T13" fmla="*/ 100 h 663"/>
                <a:gd name="T14" fmla="*/ 644 w 1035"/>
                <a:gd name="T15" fmla="*/ 188 h 663"/>
                <a:gd name="T16" fmla="*/ 538 w 1035"/>
                <a:gd name="T17" fmla="*/ 342 h 663"/>
                <a:gd name="T18" fmla="*/ 268 w 1035"/>
                <a:gd name="T19" fmla="*/ 496 h 663"/>
                <a:gd name="T20" fmla="*/ 8 w 1035"/>
                <a:gd name="T21" fmla="*/ 655 h 663"/>
                <a:gd name="T22" fmla="*/ 269 w 1035"/>
                <a:gd name="T23" fmla="*/ 503 h 663"/>
                <a:gd name="T24" fmla="*/ 618 w 1035"/>
                <a:gd name="T25" fmla="*/ 362 h 663"/>
                <a:gd name="T26" fmla="*/ 646 w 1035"/>
                <a:gd name="T27" fmla="*/ 286 h 663"/>
                <a:gd name="T28" fmla="*/ 736 w 1035"/>
                <a:gd name="T29" fmla="*/ 296 h 663"/>
                <a:gd name="T30" fmla="*/ 732 w 1035"/>
                <a:gd name="T31" fmla="*/ 366 h 663"/>
                <a:gd name="T32" fmla="*/ 705 w 1035"/>
                <a:gd name="T33" fmla="*/ 415 h 663"/>
                <a:gd name="T34" fmla="*/ 628 w 1035"/>
                <a:gd name="T35" fmla="*/ 466 h 663"/>
                <a:gd name="T36" fmla="*/ 553 w 1035"/>
                <a:gd name="T37" fmla="*/ 542 h 663"/>
                <a:gd name="T38" fmla="*/ 398 w 1035"/>
                <a:gd name="T39" fmla="*/ 586 h 663"/>
                <a:gd name="T40" fmla="*/ 412 w 1035"/>
                <a:gd name="T41" fmla="*/ 550 h 663"/>
                <a:gd name="T42" fmla="*/ 210 w 1035"/>
                <a:gd name="T43" fmla="*/ 566 h 663"/>
                <a:gd name="T44" fmla="*/ 190 w 1035"/>
                <a:gd name="T45" fmla="*/ 563 h 663"/>
                <a:gd name="T46" fmla="*/ 5 w 1035"/>
                <a:gd name="T47" fmla="*/ 661 h 663"/>
                <a:gd name="T48" fmla="*/ 1017 w 1035"/>
                <a:gd name="T49" fmla="*/ 663 h 663"/>
                <a:gd name="T50" fmla="*/ 1026 w 1035"/>
                <a:gd name="T51" fmla="*/ 286 h 663"/>
                <a:gd name="T52" fmla="*/ 1032 w 1035"/>
                <a:gd name="T53" fmla="*/ 176 h 663"/>
                <a:gd name="T54" fmla="*/ 968 w 1035"/>
                <a:gd name="T55" fmla="*/ 186 h 66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035"/>
                <a:gd name="T85" fmla="*/ 0 h 663"/>
                <a:gd name="T86" fmla="*/ 1035 w 1035"/>
                <a:gd name="T87" fmla="*/ 663 h 66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035" h="663">
                  <a:moveTo>
                    <a:pt x="968" y="186"/>
                  </a:moveTo>
                  <a:cubicBezTo>
                    <a:pt x="967" y="177"/>
                    <a:pt x="937" y="156"/>
                    <a:pt x="928" y="142"/>
                  </a:cubicBezTo>
                  <a:cubicBezTo>
                    <a:pt x="920" y="130"/>
                    <a:pt x="952" y="210"/>
                    <a:pt x="940" y="220"/>
                  </a:cubicBezTo>
                  <a:cubicBezTo>
                    <a:pt x="900" y="253"/>
                    <a:pt x="918" y="260"/>
                    <a:pt x="890" y="238"/>
                  </a:cubicBezTo>
                  <a:cubicBezTo>
                    <a:pt x="754" y="134"/>
                    <a:pt x="852" y="80"/>
                    <a:pt x="816" y="0"/>
                  </a:cubicBezTo>
                  <a:cubicBezTo>
                    <a:pt x="816" y="0"/>
                    <a:pt x="811" y="20"/>
                    <a:pt x="788" y="48"/>
                  </a:cubicBezTo>
                  <a:cubicBezTo>
                    <a:pt x="774" y="66"/>
                    <a:pt x="708" y="100"/>
                    <a:pt x="708" y="100"/>
                  </a:cubicBezTo>
                  <a:cubicBezTo>
                    <a:pt x="708" y="100"/>
                    <a:pt x="654" y="154"/>
                    <a:pt x="644" y="188"/>
                  </a:cubicBezTo>
                  <a:cubicBezTo>
                    <a:pt x="631" y="232"/>
                    <a:pt x="570" y="230"/>
                    <a:pt x="538" y="342"/>
                  </a:cubicBezTo>
                  <a:cubicBezTo>
                    <a:pt x="527" y="380"/>
                    <a:pt x="377" y="483"/>
                    <a:pt x="268" y="496"/>
                  </a:cubicBezTo>
                  <a:cubicBezTo>
                    <a:pt x="100" y="515"/>
                    <a:pt x="0" y="654"/>
                    <a:pt x="8" y="655"/>
                  </a:cubicBezTo>
                  <a:cubicBezTo>
                    <a:pt x="16" y="655"/>
                    <a:pt x="108" y="524"/>
                    <a:pt x="269" y="503"/>
                  </a:cubicBezTo>
                  <a:cubicBezTo>
                    <a:pt x="390" y="488"/>
                    <a:pt x="563" y="413"/>
                    <a:pt x="618" y="362"/>
                  </a:cubicBezTo>
                  <a:cubicBezTo>
                    <a:pt x="631" y="351"/>
                    <a:pt x="635" y="296"/>
                    <a:pt x="646" y="286"/>
                  </a:cubicBezTo>
                  <a:cubicBezTo>
                    <a:pt x="700" y="235"/>
                    <a:pt x="732" y="254"/>
                    <a:pt x="736" y="296"/>
                  </a:cubicBezTo>
                  <a:cubicBezTo>
                    <a:pt x="736" y="296"/>
                    <a:pt x="816" y="342"/>
                    <a:pt x="732" y="366"/>
                  </a:cubicBezTo>
                  <a:cubicBezTo>
                    <a:pt x="705" y="415"/>
                    <a:pt x="705" y="415"/>
                    <a:pt x="705" y="415"/>
                  </a:cubicBezTo>
                  <a:cubicBezTo>
                    <a:pt x="705" y="415"/>
                    <a:pt x="681" y="431"/>
                    <a:pt x="628" y="466"/>
                  </a:cubicBezTo>
                  <a:cubicBezTo>
                    <a:pt x="589" y="492"/>
                    <a:pt x="501" y="598"/>
                    <a:pt x="553" y="542"/>
                  </a:cubicBezTo>
                  <a:cubicBezTo>
                    <a:pt x="553" y="542"/>
                    <a:pt x="466" y="600"/>
                    <a:pt x="398" y="586"/>
                  </a:cubicBezTo>
                  <a:cubicBezTo>
                    <a:pt x="412" y="550"/>
                    <a:pt x="412" y="550"/>
                    <a:pt x="412" y="550"/>
                  </a:cubicBezTo>
                  <a:cubicBezTo>
                    <a:pt x="412" y="550"/>
                    <a:pt x="341" y="596"/>
                    <a:pt x="210" y="566"/>
                  </a:cubicBezTo>
                  <a:cubicBezTo>
                    <a:pt x="195" y="563"/>
                    <a:pt x="190" y="563"/>
                    <a:pt x="190" y="563"/>
                  </a:cubicBezTo>
                  <a:cubicBezTo>
                    <a:pt x="190" y="563"/>
                    <a:pt x="9" y="613"/>
                    <a:pt x="5" y="661"/>
                  </a:cubicBezTo>
                  <a:cubicBezTo>
                    <a:pt x="1017" y="663"/>
                    <a:pt x="1017" y="663"/>
                    <a:pt x="1017" y="663"/>
                  </a:cubicBezTo>
                  <a:cubicBezTo>
                    <a:pt x="1026" y="286"/>
                    <a:pt x="1026" y="286"/>
                    <a:pt x="1026" y="286"/>
                  </a:cubicBezTo>
                  <a:cubicBezTo>
                    <a:pt x="1026" y="286"/>
                    <a:pt x="1018" y="202"/>
                    <a:pt x="1032" y="176"/>
                  </a:cubicBezTo>
                  <a:cubicBezTo>
                    <a:pt x="1035" y="170"/>
                    <a:pt x="974" y="250"/>
                    <a:pt x="968" y="18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7C7C7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1" name="Freeform 11"/>
            <p:cNvSpPr>
              <a:spLocks/>
            </p:cNvSpPr>
            <p:nvPr/>
          </p:nvSpPr>
          <p:spPr bwMode="gray">
            <a:xfrm>
              <a:off x="2341" y="1212"/>
              <a:ext cx="217" cy="214"/>
            </a:xfrm>
            <a:custGeom>
              <a:avLst/>
              <a:gdLst>
                <a:gd name="T0" fmla="*/ 205 w 249"/>
                <a:gd name="T1" fmla="*/ 0 h 245"/>
                <a:gd name="T2" fmla="*/ 226 w 249"/>
                <a:gd name="T3" fmla="*/ 21 h 245"/>
                <a:gd name="T4" fmla="*/ 249 w 249"/>
                <a:gd name="T5" fmla="*/ 25 h 245"/>
                <a:gd name="T6" fmla="*/ 226 w 249"/>
                <a:gd name="T7" fmla="*/ 107 h 245"/>
                <a:gd name="T8" fmla="*/ 204 w 249"/>
                <a:gd name="T9" fmla="*/ 137 h 245"/>
                <a:gd name="T10" fmla="*/ 174 w 249"/>
                <a:gd name="T11" fmla="*/ 169 h 245"/>
                <a:gd name="T12" fmla="*/ 144 w 249"/>
                <a:gd name="T13" fmla="*/ 121 h 245"/>
                <a:gd name="T14" fmla="*/ 36 w 249"/>
                <a:gd name="T15" fmla="*/ 197 h 245"/>
                <a:gd name="T16" fmla="*/ 14 w 249"/>
                <a:gd name="T17" fmla="*/ 245 h 245"/>
                <a:gd name="T18" fmla="*/ 0 w 249"/>
                <a:gd name="T19" fmla="*/ 201 h 245"/>
                <a:gd name="T20" fmla="*/ 44 w 249"/>
                <a:gd name="T21" fmla="*/ 157 h 245"/>
                <a:gd name="T22" fmla="*/ 78 w 249"/>
                <a:gd name="T23" fmla="*/ 111 h 245"/>
                <a:gd name="T24" fmla="*/ 50 w 249"/>
                <a:gd name="T25" fmla="*/ 103 h 245"/>
                <a:gd name="T26" fmla="*/ 74 w 249"/>
                <a:gd name="T27" fmla="*/ 79 h 245"/>
                <a:gd name="T28" fmla="*/ 130 w 249"/>
                <a:gd name="T29" fmla="*/ 46 h 245"/>
                <a:gd name="T30" fmla="*/ 146 w 249"/>
                <a:gd name="T31" fmla="*/ 27 h 245"/>
                <a:gd name="T32" fmla="*/ 181 w 249"/>
                <a:gd name="T33" fmla="*/ 8 h 245"/>
                <a:gd name="T34" fmla="*/ 205 w 249"/>
                <a:gd name="T35" fmla="*/ 0 h 24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9"/>
                <a:gd name="T55" fmla="*/ 0 h 245"/>
                <a:gd name="T56" fmla="*/ 249 w 249"/>
                <a:gd name="T57" fmla="*/ 245 h 24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9" h="245">
                  <a:moveTo>
                    <a:pt x="205" y="0"/>
                  </a:moveTo>
                  <a:cubicBezTo>
                    <a:pt x="205" y="0"/>
                    <a:pt x="226" y="6"/>
                    <a:pt x="226" y="21"/>
                  </a:cubicBezTo>
                  <a:cubicBezTo>
                    <a:pt x="229" y="36"/>
                    <a:pt x="249" y="25"/>
                    <a:pt x="249" y="25"/>
                  </a:cubicBezTo>
                  <a:cubicBezTo>
                    <a:pt x="249" y="25"/>
                    <a:pt x="222" y="77"/>
                    <a:pt x="226" y="107"/>
                  </a:cubicBezTo>
                  <a:cubicBezTo>
                    <a:pt x="226" y="107"/>
                    <a:pt x="204" y="123"/>
                    <a:pt x="204" y="137"/>
                  </a:cubicBezTo>
                  <a:cubicBezTo>
                    <a:pt x="204" y="151"/>
                    <a:pt x="174" y="169"/>
                    <a:pt x="174" y="169"/>
                  </a:cubicBezTo>
                  <a:cubicBezTo>
                    <a:pt x="174" y="169"/>
                    <a:pt x="156" y="115"/>
                    <a:pt x="144" y="121"/>
                  </a:cubicBezTo>
                  <a:cubicBezTo>
                    <a:pt x="132" y="127"/>
                    <a:pt x="114" y="207"/>
                    <a:pt x="36" y="197"/>
                  </a:cubicBezTo>
                  <a:cubicBezTo>
                    <a:pt x="36" y="197"/>
                    <a:pt x="10" y="227"/>
                    <a:pt x="14" y="245"/>
                  </a:cubicBezTo>
                  <a:cubicBezTo>
                    <a:pt x="14" y="245"/>
                    <a:pt x="0" y="211"/>
                    <a:pt x="0" y="201"/>
                  </a:cubicBezTo>
                  <a:cubicBezTo>
                    <a:pt x="0" y="201"/>
                    <a:pt x="32" y="185"/>
                    <a:pt x="44" y="157"/>
                  </a:cubicBezTo>
                  <a:cubicBezTo>
                    <a:pt x="56" y="129"/>
                    <a:pt x="78" y="111"/>
                    <a:pt x="78" y="111"/>
                  </a:cubicBezTo>
                  <a:cubicBezTo>
                    <a:pt x="78" y="111"/>
                    <a:pt x="78" y="93"/>
                    <a:pt x="50" y="103"/>
                  </a:cubicBezTo>
                  <a:cubicBezTo>
                    <a:pt x="50" y="103"/>
                    <a:pt x="68" y="93"/>
                    <a:pt x="74" y="79"/>
                  </a:cubicBezTo>
                  <a:cubicBezTo>
                    <a:pt x="80" y="65"/>
                    <a:pt x="120" y="46"/>
                    <a:pt x="130" y="46"/>
                  </a:cubicBezTo>
                  <a:cubicBezTo>
                    <a:pt x="135" y="47"/>
                    <a:pt x="138" y="29"/>
                    <a:pt x="146" y="27"/>
                  </a:cubicBezTo>
                  <a:cubicBezTo>
                    <a:pt x="154" y="25"/>
                    <a:pt x="176" y="15"/>
                    <a:pt x="181" y="8"/>
                  </a:cubicBezTo>
                  <a:cubicBezTo>
                    <a:pt x="182" y="6"/>
                    <a:pt x="195" y="20"/>
                    <a:pt x="205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7C7C7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2" name="Freeform 12"/>
            <p:cNvSpPr>
              <a:spLocks noEditPoints="1"/>
            </p:cNvSpPr>
            <p:nvPr/>
          </p:nvSpPr>
          <p:spPr bwMode="gray">
            <a:xfrm>
              <a:off x="2742" y="1306"/>
              <a:ext cx="84" cy="106"/>
            </a:xfrm>
            <a:custGeom>
              <a:avLst/>
              <a:gdLst>
                <a:gd name="T0" fmla="*/ 70 w 98"/>
                <a:gd name="T1" fmla="*/ 16 h 121"/>
                <a:gd name="T2" fmla="*/ 52 w 98"/>
                <a:gd name="T3" fmla="*/ 3 h 121"/>
                <a:gd name="T4" fmla="*/ 32 w 98"/>
                <a:gd name="T5" fmla="*/ 67 h 121"/>
                <a:gd name="T6" fmla="*/ 34 w 98"/>
                <a:gd name="T7" fmla="*/ 83 h 121"/>
                <a:gd name="T8" fmla="*/ 20 w 98"/>
                <a:gd name="T9" fmla="*/ 111 h 121"/>
                <a:gd name="T10" fmla="*/ 1 w 98"/>
                <a:gd name="T11" fmla="*/ 116 h 121"/>
                <a:gd name="T12" fmla="*/ 22 w 98"/>
                <a:gd name="T13" fmla="*/ 116 h 121"/>
                <a:gd name="T14" fmla="*/ 34 w 98"/>
                <a:gd name="T15" fmla="*/ 84 h 121"/>
                <a:gd name="T16" fmla="*/ 34 w 98"/>
                <a:gd name="T17" fmla="*/ 83 h 121"/>
                <a:gd name="T18" fmla="*/ 96 w 98"/>
                <a:gd name="T19" fmla="*/ 17 h 121"/>
                <a:gd name="T20" fmla="*/ 70 w 98"/>
                <a:gd name="T21" fmla="*/ 16 h 121"/>
                <a:gd name="T22" fmla="*/ 1 w 98"/>
                <a:gd name="T23" fmla="*/ 116 h 121"/>
                <a:gd name="T24" fmla="*/ 0 w 98"/>
                <a:gd name="T25" fmla="*/ 116 h 121"/>
                <a:gd name="T26" fmla="*/ 1 w 98"/>
                <a:gd name="T27" fmla="*/ 116 h 12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8"/>
                <a:gd name="T43" fmla="*/ 0 h 121"/>
                <a:gd name="T44" fmla="*/ 98 w 98"/>
                <a:gd name="T45" fmla="*/ 121 h 12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8" h="121">
                  <a:moveTo>
                    <a:pt x="70" y="16"/>
                  </a:moveTo>
                  <a:cubicBezTo>
                    <a:pt x="70" y="0"/>
                    <a:pt x="54" y="0"/>
                    <a:pt x="52" y="3"/>
                  </a:cubicBezTo>
                  <a:cubicBezTo>
                    <a:pt x="52" y="3"/>
                    <a:pt x="29" y="40"/>
                    <a:pt x="32" y="67"/>
                  </a:cubicBezTo>
                  <a:cubicBezTo>
                    <a:pt x="33" y="78"/>
                    <a:pt x="34" y="81"/>
                    <a:pt x="34" y="83"/>
                  </a:cubicBezTo>
                  <a:cubicBezTo>
                    <a:pt x="31" y="93"/>
                    <a:pt x="27" y="107"/>
                    <a:pt x="20" y="111"/>
                  </a:cubicBezTo>
                  <a:cubicBezTo>
                    <a:pt x="8" y="117"/>
                    <a:pt x="3" y="117"/>
                    <a:pt x="1" y="116"/>
                  </a:cubicBezTo>
                  <a:cubicBezTo>
                    <a:pt x="9" y="121"/>
                    <a:pt x="14" y="121"/>
                    <a:pt x="22" y="116"/>
                  </a:cubicBezTo>
                  <a:cubicBezTo>
                    <a:pt x="33" y="109"/>
                    <a:pt x="34" y="90"/>
                    <a:pt x="34" y="84"/>
                  </a:cubicBezTo>
                  <a:cubicBezTo>
                    <a:pt x="34" y="84"/>
                    <a:pt x="34" y="84"/>
                    <a:pt x="34" y="83"/>
                  </a:cubicBezTo>
                  <a:cubicBezTo>
                    <a:pt x="41" y="74"/>
                    <a:pt x="72" y="27"/>
                    <a:pt x="96" y="17"/>
                  </a:cubicBezTo>
                  <a:cubicBezTo>
                    <a:pt x="98" y="16"/>
                    <a:pt x="70" y="21"/>
                    <a:pt x="70" y="16"/>
                  </a:cubicBezTo>
                  <a:close/>
                  <a:moveTo>
                    <a:pt x="1" y="116"/>
                  </a:moveTo>
                  <a:cubicBezTo>
                    <a:pt x="1" y="116"/>
                    <a:pt x="0" y="116"/>
                    <a:pt x="0" y="116"/>
                  </a:cubicBezTo>
                  <a:cubicBezTo>
                    <a:pt x="0" y="116"/>
                    <a:pt x="0" y="116"/>
                    <a:pt x="1" y="116"/>
                  </a:cubicBezTo>
                  <a:close/>
                </a:path>
              </a:pathLst>
            </a:custGeom>
            <a:gradFill rotWithShape="1">
              <a:gsLst>
                <a:gs pos="0">
                  <a:srgbClr val="C7C7C7">
                    <a:alpha val="60001"/>
                  </a:srgbClr>
                </a:gs>
                <a:gs pos="100000">
                  <a:srgbClr val="FFFFFF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3" name="Freeform 13"/>
            <p:cNvSpPr>
              <a:spLocks noEditPoints="1"/>
            </p:cNvSpPr>
            <p:nvPr/>
          </p:nvSpPr>
          <p:spPr bwMode="gray">
            <a:xfrm>
              <a:off x="2890" y="1394"/>
              <a:ext cx="94" cy="128"/>
            </a:xfrm>
            <a:custGeom>
              <a:avLst/>
              <a:gdLst>
                <a:gd name="T0" fmla="*/ 17 w 108"/>
                <a:gd name="T1" fmla="*/ 147 h 147"/>
                <a:gd name="T2" fmla="*/ 17 w 108"/>
                <a:gd name="T3" fmla="*/ 147 h 147"/>
                <a:gd name="T4" fmla="*/ 17 w 108"/>
                <a:gd name="T5" fmla="*/ 147 h 147"/>
                <a:gd name="T6" fmla="*/ 33 w 108"/>
                <a:gd name="T7" fmla="*/ 0 h 147"/>
                <a:gd name="T8" fmla="*/ 21 w 108"/>
                <a:gd name="T9" fmla="*/ 31 h 147"/>
                <a:gd name="T10" fmla="*/ 0 w 108"/>
                <a:gd name="T11" fmla="*/ 73 h 147"/>
                <a:gd name="T12" fmla="*/ 19 w 108"/>
                <a:gd name="T13" fmla="*/ 42 h 147"/>
                <a:gd name="T14" fmla="*/ 19 w 108"/>
                <a:gd name="T15" fmla="*/ 42 h 147"/>
                <a:gd name="T16" fmla="*/ 17 w 108"/>
                <a:gd name="T17" fmla="*/ 147 h 147"/>
                <a:gd name="T18" fmla="*/ 108 w 108"/>
                <a:gd name="T19" fmla="*/ 132 h 147"/>
                <a:gd name="T20" fmla="*/ 33 w 108"/>
                <a:gd name="T21" fmla="*/ 0 h 1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8"/>
                <a:gd name="T34" fmla="*/ 0 h 147"/>
                <a:gd name="T35" fmla="*/ 108 w 108"/>
                <a:gd name="T36" fmla="*/ 147 h 14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8" h="147">
                  <a:moveTo>
                    <a:pt x="17" y="147"/>
                  </a:moveTo>
                  <a:cubicBezTo>
                    <a:pt x="17" y="147"/>
                    <a:pt x="17" y="147"/>
                    <a:pt x="17" y="147"/>
                  </a:cubicBezTo>
                  <a:cubicBezTo>
                    <a:pt x="17" y="147"/>
                    <a:pt x="16" y="147"/>
                    <a:pt x="17" y="147"/>
                  </a:cubicBezTo>
                  <a:close/>
                  <a:moveTo>
                    <a:pt x="33" y="0"/>
                  </a:moveTo>
                  <a:cubicBezTo>
                    <a:pt x="30" y="3"/>
                    <a:pt x="24" y="15"/>
                    <a:pt x="21" y="31"/>
                  </a:cubicBezTo>
                  <a:cubicBezTo>
                    <a:pt x="13" y="40"/>
                    <a:pt x="0" y="59"/>
                    <a:pt x="0" y="73"/>
                  </a:cubicBezTo>
                  <a:cubicBezTo>
                    <a:pt x="0" y="92"/>
                    <a:pt x="0" y="64"/>
                    <a:pt x="19" y="42"/>
                  </a:cubicBezTo>
                  <a:cubicBezTo>
                    <a:pt x="19" y="42"/>
                    <a:pt x="19" y="42"/>
                    <a:pt x="19" y="42"/>
                  </a:cubicBezTo>
                  <a:cubicBezTo>
                    <a:pt x="16" y="84"/>
                    <a:pt x="20" y="143"/>
                    <a:pt x="17" y="147"/>
                  </a:cubicBezTo>
                  <a:cubicBezTo>
                    <a:pt x="25" y="145"/>
                    <a:pt x="108" y="132"/>
                    <a:pt x="108" y="132"/>
                  </a:cubicBezTo>
                  <a:cubicBezTo>
                    <a:pt x="108" y="132"/>
                    <a:pt x="34" y="1"/>
                    <a:pt x="33" y="0"/>
                  </a:cubicBezTo>
                  <a:close/>
                </a:path>
              </a:pathLst>
            </a:custGeom>
            <a:solidFill>
              <a:srgbClr val="B0B0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gray">
            <a:xfrm>
              <a:off x="2725" y="1311"/>
              <a:ext cx="47" cy="48"/>
            </a:xfrm>
            <a:custGeom>
              <a:avLst/>
              <a:gdLst>
                <a:gd name="T0" fmla="*/ 22 w 53"/>
                <a:gd name="T1" fmla="*/ 11 h 55"/>
                <a:gd name="T2" fmla="*/ 0 w 53"/>
                <a:gd name="T3" fmla="*/ 55 h 55"/>
                <a:gd name="T4" fmla="*/ 36 w 53"/>
                <a:gd name="T5" fmla="*/ 14 h 55"/>
                <a:gd name="T6" fmla="*/ 22 w 53"/>
                <a:gd name="T7" fmla="*/ 11 h 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55"/>
                <a:gd name="T14" fmla="*/ 53 w 53"/>
                <a:gd name="T15" fmla="*/ 55 h 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55">
                  <a:moveTo>
                    <a:pt x="22" y="11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55"/>
                    <a:pt x="53" y="0"/>
                    <a:pt x="36" y="14"/>
                  </a:cubicBezTo>
                  <a:cubicBezTo>
                    <a:pt x="27" y="21"/>
                    <a:pt x="22" y="11"/>
                    <a:pt x="22" y="1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7C7C7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gray">
            <a:xfrm>
              <a:off x="2347" y="1443"/>
              <a:ext cx="1186" cy="384"/>
            </a:xfrm>
            <a:custGeom>
              <a:avLst/>
              <a:gdLst>
                <a:gd name="T0" fmla="*/ 0 w 994"/>
                <a:gd name="T1" fmla="*/ 322 h 322"/>
                <a:gd name="T2" fmla="*/ 26 w 994"/>
                <a:gd name="T3" fmla="*/ 309 h 322"/>
                <a:gd name="T4" fmla="*/ 97 w 994"/>
                <a:gd name="T5" fmla="*/ 257 h 322"/>
                <a:gd name="T6" fmla="*/ 183 w 994"/>
                <a:gd name="T7" fmla="*/ 181 h 322"/>
                <a:gd name="T8" fmla="*/ 249 w 994"/>
                <a:gd name="T9" fmla="*/ 139 h 322"/>
                <a:gd name="T10" fmla="*/ 245 w 994"/>
                <a:gd name="T11" fmla="*/ 132 h 322"/>
                <a:gd name="T12" fmla="*/ 307 w 994"/>
                <a:gd name="T13" fmla="*/ 108 h 322"/>
                <a:gd name="T14" fmla="*/ 351 w 994"/>
                <a:gd name="T15" fmla="*/ 83 h 322"/>
                <a:gd name="T16" fmla="*/ 382 w 994"/>
                <a:gd name="T17" fmla="*/ 76 h 322"/>
                <a:gd name="T18" fmla="*/ 411 w 994"/>
                <a:gd name="T19" fmla="*/ 61 h 322"/>
                <a:gd name="T20" fmla="*/ 466 w 994"/>
                <a:gd name="T21" fmla="*/ 58 h 322"/>
                <a:gd name="T22" fmla="*/ 478 w 994"/>
                <a:gd name="T23" fmla="*/ 60 h 322"/>
                <a:gd name="T24" fmla="*/ 717 w 994"/>
                <a:gd name="T25" fmla="*/ 2 h 322"/>
                <a:gd name="T26" fmla="*/ 719 w 994"/>
                <a:gd name="T27" fmla="*/ 37 h 322"/>
                <a:gd name="T28" fmla="*/ 740 w 994"/>
                <a:gd name="T29" fmla="*/ 69 h 322"/>
                <a:gd name="T30" fmla="*/ 712 w 994"/>
                <a:gd name="T31" fmla="*/ 131 h 322"/>
                <a:gd name="T32" fmla="*/ 751 w 994"/>
                <a:gd name="T33" fmla="*/ 145 h 322"/>
                <a:gd name="T34" fmla="*/ 772 w 994"/>
                <a:gd name="T35" fmla="*/ 115 h 322"/>
                <a:gd name="T36" fmla="*/ 808 w 994"/>
                <a:gd name="T37" fmla="*/ 124 h 322"/>
                <a:gd name="T38" fmla="*/ 840 w 994"/>
                <a:gd name="T39" fmla="*/ 150 h 322"/>
                <a:gd name="T40" fmla="*/ 856 w 994"/>
                <a:gd name="T41" fmla="*/ 244 h 322"/>
                <a:gd name="T42" fmla="*/ 960 w 994"/>
                <a:gd name="T43" fmla="*/ 265 h 322"/>
                <a:gd name="T44" fmla="*/ 994 w 994"/>
                <a:gd name="T45" fmla="*/ 320 h 322"/>
                <a:gd name="T46" fmla="*/ 0 w 994"/>
                <a:gd name="T47" fmla="*/ 322 h 32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994"/>
                <a:gd name="T73" fmla="*/ 0 h 322"/>
                <a:gd name="T74" fmla="*/ 994 w 994"/>
                <a:gd name="T75" fmla="*/ 322 h 32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994" h="322">
                  <a:moveTo>
                    <a:pt x="0" y="322"/>
                  </a:moveTo>
                  <a:cubicBezTo>
                    <a:pt x="0" y="322"/>
                    <a:pt x="16" y="320"/>
                    <a:pt x="26" y="309"/>
                  </a:cubicBezTo>
                  <a:cubicBezTo>
                    <a:pt x="26" y="309"/>
                    <a:pt x="88" y="260"/>
                    <a:pt x="97" y="257"/>
                  </a:cubicBezTo>
                  <a:cubicBezTo>
                    <a:pt x="107" y="253"/>
                    <a:pt x="183" y="181"/>
                    <a:pt x="183" y="181"/>
                  </a:cubicBezTo>
                  <a:cubicBezTo>
                    <a:pt x="249" y="139"/>
                    <a:pt x="249" y="139"/>
                    <a:pt x="249" y="139"/>
                  </a:cubicBezTo>
                  <a:cubicBezTo>
                    <a:pt x="249" y="139"/>
                    <a:pt x="253" y="132"/>
                    <a:pt x="245" y="132"/>
                  </a:cubicBezTo>
                  <a:cubicBezTo>
                    <a:pt x="245" y="132"/>
                    <a:pt x="288" y="131"/>
                    <a:pt x="307" y="108"/>
                  </a:cubicBezTo>
                  <a:cubicBezTo>
                    <a:pt x="327" y="85"/>
                    <a:pt x="338" y="110"/>
                    <a:pt x="351" y="83"/>
                  </a:cubicBezTo>
                  <a:cubicBezTo>
                    <a:pt x="382" y="76"/>
                    <a:pt x="382" y="76"/>
                    <a:pt x="382" y="76"/>
                  </a:cubicBezTo>
                  <a:cubicBezTo>
                    <a:pt x="382" y="76"/>
                    <a:pt x="381" y="53"/>
                    <a:pt x="411" y="61"/>
                  </a:cubicBezTo>
                  <a:cubicBezTo>
                    <a:pt x="411" y="61"/>
                    <a:pt x="442" y="77"/>
                    <a:pt x="466" y="58"/>
                  </a:cubicBezTo>
                  <a:cubicBezTo>
                    <a:pt x="466" y="58"/>
                    <a:pt x="478" y="55"/>
                    <a:pt x="478" y="60"/>
                  </a:cubicBezTo>
                  <a:cubicBezTo>
                    <a:pt x="478" y="64"/>
                    <a:pt x="717" y="2"/>
                    <a:pt x="717" y="2"/>
                  </a:cubicBezTo>
                  <a:cubicBezTo>
                    <a:pt x="717" y="2"/>
                    <a:pt x="714" y="0"/>
                    <a:pt x="719" y="37"/>
                  </a:cubicBezTo>
                  <a:cubicBezTo>
                    <a:pt x="740" y="69"/>
                    <a:pt x="740" y="69"/>
                    <a:pt x="740" y="69"/>
                  </a:cubicBezTo>
                  <a:cubicBezTo>
                    <a:pt x="740" y="69"/>
                    <a:pt x="725" y="128"/>
                    <a:pt x="712" y="131"/>
                  </a:cubicBezTo>
                  <a:cubicBezTo>
                    <a:pt x="699" y="134"/>
                    <a:pt x="738" y="161"/>
                    <a:pt x="751" y="145"/>
                  </a:cubicBezTo>
                  <a:cubicBezTo>
                    <a:pt x="764" y="129"/>
                    <a:pt x="764" y="128"/>
                    <a:pt x="772" y="115"/>
                  </a:cubicBezTo>
                  <a:cubicBezTo>
                    <a:pt x="780" y="101"/>
                    <a:pt x="806" y="102"/>
                    <a:pt x="808" y="124"/>
                  </a:cubicBezTo>
                  <a:cubicBezTo>
                    <a:pt x="809" y="163"/>
                    <a:pt x="840" y="150"/>
                    <a:pt x="840" y="150"/>
                  </a:cubicBezTo>
                  <a:cubicBezTo>
                    <a:pt x="840" y="150"/>
                    <a:pt x="877" y="231"/>
                    <a:pt x="856" y="244"/>
                  </a:cubicBezTo>
                  <a:cubicBezTo>
                    <a:pt x="835" y="257"/>
                    <a:pt x="960" y="265"/>
                    <a:pt x="960" y="265"/>
                  </a:cubicBezTo>
                  <a:cubicBezTo>
                    <a:pt x="994" y="320"/>
                    <a:pt x="994" y="320"/>
                    <a:pt x="994" y="320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gray">
            <a:xfrm>
              <a:off x="2352" y="1434"/>
              <a:ext cx="1189" cy="395"/>
            </a:xfrm>
            <a:custGeom>
              <a:avLst/>
              <a:gdLst>
                <a:gd name="T0" fmla="*/ 0 w 1189"/>
                <a:gd name="T1" fmla="*/ 395 h 395"/>
                <a:gd name="T2" fmla="*/ 88 w 1189"/>
                <a:gd name="T3" fmla="*/ 365 h 395"/>
                <a:gd name="T4" fmla="*/ 162 w 1189"/>
                <a:gd name="T5" fmla="*/ 365 h 395"/>
                <a:gd name="T6" fmla="*/ 625 w 1189"/>
                <a:gd name="T7" fmla="*/ 359 h 395"/>
                <a:gd name="T8" fmla="*/ 805 w 1189"/>
                <a:gd name="T9" fmla="*/ 360 h 395"/>
                <a:gd name="T10" fmla="*/ 742 w 1189"/>
                <a:gd name="T11" fmla="*/ 300 h 395"/>
                <a:gd name="T12" fmla="*/ 657 w 1189"/>
                <a:gd name="T13" fmla="*/ 257 h 395"/>
                <a:gd name="T14" fmla="*/ 667 w 1189"/>
                <a:gd name="T15" fmla="*/ 230 h 395"/>
                <a:gd name="T16" fmla="*/ 735 w 1189"/>
                <a:gd name="T17" fmla="*/ 234 h 395"/>
                <a:gd name="T18" fmla="*/ 880 w 1189"/>
                <a:gd name="T19" fmla="*/ 259 h 395"/>
                <a:gd name="T20" fmla="*/ 816 w 1189"/>
                <a:gd name="T21" fmla="*/ 234 h 395"/>
                <a:gd name="T22" fmla="*/ 805 w 1189"/>
                <a:gd name="T23" fmla="*/ 138 h 395"/>
                <a:gd name="T24" fmla="*/ 826 w 1189"/>
                <a:gd name="T25" fmla="*/ 109 h 395"/>
                <a:gd name="T26" fmla="*/ 857 w 1189"/>
                <a:gd name="T27" fmla="*/ 128 h 395"/>
                <a:gd name="T28" fmla="*/ 816 w 1189"/>
                <a:gd name="T29" fmla="*/ 73 h 395"/>
                <a:gd name="T30" fmla="*/ 848 w 1189"/>
                <a:gd name="T31" fmla="*/ 37 h 395"/>
                <a:gd name="T32" fmla="*/ 832 w 1189"/>
                <a:gd name="T33" fmla="*/ 13 h 395"/>
                <a:gd name="T34" fmla="*/ 861 w 1189"/>
                <a:gd name="T35" fmla="*/ 28 h 395"/>
                <a:gd name="T36" fmla="*/ 884 w 1189"/>
                <a:gd name="T37" fmla="*/ 66 h 395"/>
                <a:gd name="T38" fmla="*/ 882 w 1189"/>
                <a:gd name="T39" fmla="*/ 104 h 395"/>
                <a:gd name="T40" fmla="*/ 887 w 1189"/>
                <a:gd name="T41" fmla="*/ 99 h 395"/>
                <a:gd name="T42" fmla="*/ 919 w 1189"/>
                <a:gd name="T43" fmla="*/ 135 h 395"/>
                <a:gd name="T44" fmla="*/ 961 w 1189"/>
                <a:gd name="T45" fmla="*/ 145 h 395"/>
                <a:gd name="T46" fmla="*/ 1003 w 1189"/>
                <a:gd name="T47" fmla="*/ 182 h 395"/>
                <a:gd name="T48" fmla="*/ 1073 w 1189"/>
                <a:gd name="T49" fmla="*/ 193 h 395"/>
                <a:gd name="T50" fmla="*/ 1104 w 1189"/>
                <a:gd name="T51" fmla="*/ 273 h 395"/>
                <a:gd name="T52" fmla="*/ 1151 w 1189"/>
                <a:gd name="T53" fmla="*/ 301 h 395"/>
                <a:gd name="T54" fmla="*/ 1160 w 1189"/>
                <a:gd name="T55" fmla="*/ 325 h 395"/>
                <a:gd name="T56" fmla="*/ 1181 w 1189"/>
                <a:gd name="T57" fmla="*/ 391 h 395"/>
                <a:gd name="T58" fmla="*/ 0 w 1189"/>
                <a:gd name="T59" fmla="*/ 395 h 39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189"/>
                <a:gd name="T91" fmla="*/ 0 h 395"/>
                <a:gd name="T92" fmla="*/ 1189 w 1189"/>
                <a:gd name="T93" fmla="*/ 395 h 39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189" h="395">
                  <a:moveTo>
                    <a:pt x="0" y="395"/>
                  </a:moveTo>
                  <a:cubicBezTo>
                    <a:pt x="0" y="395"/>
                    <a:pt x="74" y="389"/>
                    <a:pt x="88" y="365"/>
                  </a:cubicBezTo>
                  <a:cubicBezTo>
                    <a:pt x="88" y="365"/>
                    <a:pt x="149" y="359"/>
                    <a:pt x="162" y="365"/>
                  </a:cubicBezTo>
                  <a:cubicBezTo>
                    <a:pt x="162" y="365"/>
                    <a:pt x="504" y="304"/>
                    <a:pt x="625" y="359"/>
                  </a:cubicBezTo>
                  <a:cubicBezTo>
                    <a:pt x="625" y="359"/>
                    <a:pt x="683" y="389"/>
                    <a:pt x="805" y="360"/>
                  </a:cubicBezTo>
                  <a:cubicBezTo>
                    <a:pt x="805" y="360"/>
                    <a:pt x="793" y="293"/>
                    <a:pt x="742" y="300"/>
                  </a:cubicBezTo>
                  <a:cubicBezTo>
                    <a:pt x="742" y="300"/>
                    <a:pt x="714" y="253"/>
                    <a:pt x="657" y="257"/>
                  </a:cubicBezTo>
                  <a:cubicBezTo>
                    <a:pt x="657" y="257"/>
                    <a:pt x="658" y="257"/>
                    <a:pt x="667" y="230"/>
                  </a:cubicBezTo>
                  <a:cubicBezTo>
                    <a:pt x="667" y="230"/>
                    <a:pt x="706" y="279"/>
                    <a:pt x="735" y="234"/>
                  </a:cubicBezTo>
                  <a:cubicBezTo>
                    <a:pt x="735" y="234"/>
                    <a:pt x="820" y="287"/>
                    <a:pt x="880" y="259"/>
                  </a:cubicBezTo>
                  <a:cubicBezTo>
                    <a:pt x="816" y="234"/>
                    <a:pt x="816" y="234"/>
                    <a:pt x="816" y="234"/>
                  </a:cubicBezTo>
                  <a:cubicBezTo>
                    <a:pt x="816" y="234"/>
                    <a:pt x="857" y="166"/>
                    <a:pt x="805" y="138"/>
                  </a:cubicBezTo>
                  <a:cubicBezTo>
                    <a:pt x="752" y="109"/>
                    <a:pt x="826" y="109"/>
                    <a:pt x="826" y="109"/>
                  </a:cubicBezTo>
                  <a:cubicBezTo>
                    <a:pt x="826" y="109"/>
                    <a:pt x="806" y="141"/>
                    <a:pt x="857" y="128"/>
                  </a:cubicBezTo>
                  <a:cubicBezTo>
                    <a:pt x="857" y="128"/>
                    <a:pt x="830" y="73"/>
                    <a:pt x="816" y="73"/>
                  </a:cubicBezTo>
                  <a:cubicBezTo>
                    <a:pt x="803" y="73"/>
                    <a:pt x="826" y="38"/>
                    <a:pt x="848" y="37"/>
                  </a:cubicBezTo>
                  <a:cubicBezTo>
                    <a:pt x="848" y="37"/>
                    <a:pt x="855" y="10"/>
                    <a:pt x="832" y="13"/>
                  </a:cubicBezTo>
                  <a:cubicBezTo>
                    <a:pt x="832" y="13"/>
                    <a:pt x="849" y="0"/>
                    <a:pt x="861" y="28"/>
                  </a:cubicBezTo>
                  <a:cubicBezTo>
                    <a:pt x="861" y="28"/>
                    <a:pt x="851" y="48"/>
                    <a:pt x="884" y="66"/>
                  </a:cubicBezTo>
                  <a:cubicBezTo>
                    <a:pt x="917" y="83"/>
                    <a:pt x="887" y="99"/>
                    <a:pt x="882" y="104"/>
                  </a:cubicBezTo>
                  <a:cubicBezTo>
                    <a:pt x="876" y="110"/>
                    <a:pt x="887" y="99"/>
                    <a:pt x="887" y="99"/>
                  </a:cubicBezTo>
                  <a:cubicBezTo>
                    <a:pt x="887" y="99"/>
                    <a:pt x="873" y="185"/>
                    <a:pt x="919" y="135"/>
                  </a:cubicBezTo>
                  <a:cubicBezTo>
                    <a:pt x="919" y="135"/>
                    <a:pt x="936" y="114"/>
                    <a:pt x="961" y="145"/>
                  </a:cubicBezTo>
                  <a:cubicBezTo>
                    <a:pt x="961" y="145"/>
                    <a:pt x="965" y="193"/>
                    <a:pt x="1003" y="182"/>
                  </a:cubicBezTo>
                  <a:cubicBezTo>
                    <a:pt x="1003" y="182"/>
                    <a:pt x="1070" y="182"/>
                    <a:pt x="1073" y="193"/>
                  </a:cubicBezTo>
                  <a:cubicBezTo>
                    <a:pt x="1078" y="206"/>
                    <a:pt x="1126" y="228"/>
                    <a:pt x="1104" y="273"/>
                  </a:cubicBezTo>
                  <a:cubicBezTo>
                    <a:pt x="1104" y="273"/>
                    <a:pt x="1151" y="291"/>
                    <a:pt x="1151" y="301"/>
                  </a:cubicBezTo>
                  <a:cubicBezTo>
                    <a:pt x="1151" y="313"/>
                    <a:pt x="1160" y="325"/>
                    <a:pt x="1160" y="325"/>
                  </a:cubicBezTo>
                  <a:cubicBezTo>
                    <a:pt x="1160" y="325"/>
                    <a:pt x="1189" y="363"/>
                    <a:pt x="1181" y="391"/>
                  </a:cubicBezTo>
                  <a:lnTo>
                    <a:pt x="0" y="395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7C7C7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gray">
            <a:xfrm>
              <a:off x="3192" y="1462"/>
              <a:ext cx="378" cy="364"/>
            </a:xfrm>
            <a:custGeom>
              <a:avLst/>
              <a:gdLst>
                <a:gd name="T0" fmla="*/ 17 w 317"/>
                <a:gd name="T1" fmla="*/ 0 h 305"/>
                <a:gd name="T2" fmla="*/ 11 w 317"/>
                <a:gd name="T3" fmla="*/ 21 h 305"/>
                <a:gd name="T4" fmla="*/ 40 w 317"/>
                <a:gd name="T5" fmla="*/ 60 h 305"/>
                <a:gd name="T6" fmla="*/ 62 w 317"/>
                <a:gd name="T7" fmla="*/ 105 h 305"/>
                <a:gd name="T8" fmla="*/ 81 w 317"/>
                <a:gd name="T9" fmla="*/ 92 h 305"/>
                <a:gd name="T10" fmla="*/ 114 w 317"/>
                <a:gd name="T11" fmla="*/ 129 h 305"/>
                <a:gd name="T12" fmla="*/ 155 w 317"/>
                <a:gd name="T13" fmla="*/ 170 h 305"/>
                <a:gd name="T14" fmla="*/ 109 w 317"/>
                <a:gd name="T15" fmla="*/ 191 h 305"/>
                <a:gd name="T16" fmla="*/ 166 w 317"/>
                <a:gd name="T17" fmla="*/ 191 h 305"/>
                <a:gd name="T18" fmla="*/ 141 w 317"/>
                <a:gd name="T19" fmla="*/ 221 h 305"/>
                <a:gd name="T20" fmla="*/ 116 w 317"/>
                <a:gd name="T21" fmla="*/ 266 h 305"/>
                <a:gd name="T22" fmla="*/ 191 w 317"/>
                <a:gd name="T23" fmla="*/ 272 h 305"/>
                <a:gd name="T24" fmla="*/ 107 w 317"/>
                <a:gd name="T25" fmla="*/ 300 h 305"/>
                <a:gd name="T26" fmla="*/ 100 w 317"/>
                <a:gd name="T27" fmla="*/ 304 h 305"/>
                <a:gd name="T28" fmla="*/ 317 w 317"/>
                <a:gd name="T29" fmla="*/ 305 h 305"/>
                <a:gd name="T30" fmla="*/ 285 w 317"/>
                <a:gd name="T31" fmla="*/ 251 h 305"/>
                <a:gd name="T32" fmla="*/ 254 w 317"/>
                <a:gd name="T33" fmla="*/ 200 h 305"/>
                <a:gd name="T34" fmla="*/ 228 w 317"/>
                <a:gd name="T35" fmla="*/ 147 h 305"/>
                <a:gd name="T36" fmla="*/ 141 w 317"/>
                <a:gd name="T37" fmla="*/ 129 h 305"/>
                <a:gd name="T38" fmla="*/ 85 w 317"/>
                <a:gd name="T39" fmla="*/ 70 h 305"/>
                <a:gd name="T40" fmla="*/ 17 w 317"/>
                <a:gd name="T41" fmla="*/ 0 h 30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17"/>
                <a:gd name="T64" fmla="*/ 0 h 305"/>
                <a:gd name="T65" fmla="*/ 317 w 317"/>
                <a:gd name="T66" fmla="*/ 305 h 30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17" h="305">
                  <a:moveTo>
                    <a:pt x="17" y="0"/>
                  </a:moveTo>
                  <a:cubicBezTo>
                    <a:pt x="17" y="0"/>
                    <a:pt x="0" y="18"/>
                    <a:pt x="11" y="21"/>
                  </a:cubicBezTo>
                  <a:cubicBezTo>
                    <a:pt x="22" y="25"/>
                    <a:pt x="58" y="37"/>
                    <a:pt x="40" y="60"/>
                  </a:cubicBezTo>
                  <a:cubicBezTo>
                    <a:pt x="15" y="94"/>
                    <a:pt x="47" y="111"/>
                    <a:pt x="62" y="105"/>
                  </a:cubicBezTo>
                  <a:cubicBezTo>
                    <a:pt x="78" y="99"/>
                    <a:pt x="72" y="92"/>
                    <a:pt x="81" y="92"/>
                  </a:cubicBezTo>
                  <a:cubicBezTo>
                    <a:pt x="103" y="92"/>
                    <a:pt x="104" y="132"/>
                    <a:pt x="114" y="129"/>
                  </a:cubicBezTo>
                  <a:cubicBezTo>
                    <a:pt x="114" y="129"/>
                    <a:pt x="178" y="139"/>
                    <a:pt x="155" y="170"/>
                  </a:cubicBezTo>
                  <a:cubicBezTo>
                    <a:pt x="147" y="181"/>
                    <a:pt x="138" y="200"/>
                    <a:pt x="109" y="191"/>
                  </a:cubicBezTo>
                  <a:cubicBezTo>
                    <a:pt x="109" y="191"/>
                    <a:pt x="147" y="218"/>
                    <a:pt x="166" y="191"/>
                  </a:cubicBezTo>
                  <a:cubicBezTo>
                    <a:pt x="184" y="164"/>
                    <a:pt x="201" y="235"/>
                    <a:pt x="141" y="221"/>
                  </a:cubicBezTo>
                  <a:cubicBezTo>
                    <a:pt x="141" y="221"/>
                    <a:pt x="211" y="271"/>
                    <a:pt x="116" y="266"/>
                  </a:cubicBezTo>
                  <a:cubicBezTo>
                    <a:pt x="205" y="268"/>
                    <a:pt x="125" y="265"/>
                    <a:pt x="191" y="272"/>
                  </a:cubicBezTo>
                  <a:cubicBezTo>
                    <a:pt x="257" y="280"/>
                    <a:pt x="172" y="303"/>
                    <a:pt x="107" y="300"/>
                  </a:cubicBezTo>
                  <a:cubicBezTo>
                    <a:pt x="100" y="304"/>
                    <a:pt x="100" y="304"/>
                    <a:pt x="100" y="304"/>
                  </a:cubicBezTo>
                  <a:cubicBezTo>
                    <a:pt x="285" y="304"/>
                    <a:pt x="317" y="305"/>
                    <a:pt x="317" y="305"/>
                  </a:cubicBezTo>
                  <a:cubicBezTo>
                    <a:pt x="317" y="305"/>
                    <a:pt x="264" y="281"/>
                    <a:pt x="285" y="251"/>
                  </a:cubicBezTo>
                  <a:cubicBezTo>
                    <a:pt x="247" y="220"/>
                    <a:pt x="283" y="222"/>
                    <a:pt x="254" y="200"/>
                  </a:cubicBezTo>
                  <a:cubicBezTo>
                    <a:pt x="227" y="178"/>
                    <a:pt x="245" y="169"/>
                    <a:pt x="228" y="147"/>
                  </a:cubicBezTo>
                  <a:cubicBezTo>
                    <a:pt x="211" y="125"/>
                    <a:pt x="143" y="133"/>
                    <a:pt x="141" y="129"/>
                  </a:cubicBezTo>
                  <a:cubicBezTo>
                    <a:pt x="140" y="126"/>
                    <a:pt x="111" y="112"/>
                    <a:pt x="85" y="70"/>
                  </a:cubicBezTo>
                  <a:cubicBezTo>
                    <a:pt x="60" y="29"/>
                    <a:pt x="23" y="26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B0B0B0"/>
                </a:gs>
                <a:gs pos="100000">
                  <a:srgbClr val="404040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gray">
            <a:xfrm>
              <a:off x="3195" y="1581"/>
              <a:ext cx="55" cy="43"/>
            </a:xfrm>
            <a:custGeom>
              <a:avLst/>
              <a:gdLst>
                <a:gd name="T0" fmla="*/ 27 w 62"/>
                <a:gd name="T1" fmla="*/ 0 h 49"/>
                <a:gd name="T2" fmla="*/ 62 w 62"/>
                <a:gd name="T3" fmla="*/ 15 h 49"/>
                <a:gd name="T4" fmla="*/ 29 w 62"/>
                <a:gd name="T5" fmla="*/ 27 h 49"/>
                <a:gd name="T6" fmla="*/ 27 w 62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"/>
                <a:gd name="T13" fmla="*/ 0 h 49"/>
                <a:gd name="T14" fmla="*/ 62 w 62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" h="49">
                  <a:moveTo>
                    <a:pt x="27" y="0"/>
                  </a:moveTo>
                  <a:cubicBezTo>
                    <a:pt x="27" y="0"/>
                    <a:pt x="62" y="3"/>
                    <a:pt x="62" y="15"/>
                  </a:cubicBezTo>
                  <a:cubicBezTo>
                    <a:pt x="62" y="27"/>
                    <a:pt x="57" y="49"/>
                    <a:pt x="29" y="27"/>
                  </a:cubicBezTo>
                  <a:cubicBezTo>
                    <a:pt x="0" y="5"/>
                    <a:pt x="15" y="3"/>
                    <a:pt x="2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B0B0B0"/>
                </a:gs>
                <a:gs pos="100000">
                  <a:srgbClr val="51515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gray">
            <a:xfrm>
              <a:off x="3206" y="1594"/>
              <a:ext cx="79" cy="59"/>
            </a:xfrm>
            <a:custGeom>
              <a:avLst/>
              <a:gdLst>
                <a:gd name="T0" fmla="*/ 18 w 90"/>
                <a:gd name="T1" fmla="*/ 44 h 67"/>
                <a:gd name="T2" fmla="*/ 58 w 90"/>
                <a:gd name="T3" fmla="*/ 27 h 67"/>
                <a:gd name="T4" fmla="*/ 45 w 90"/>
                <a:gd name="T5" fmla="*/ 64 h 67"/>
                <a:gd name="T6" fmla="*/ 18 w 90"/>
                <a:gd name="T7" fmla="*/ 44 h 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"/>
                <a:gd name="T13" fmla="*/ 0 h 67"/>
                <a:gd name="T14" fmla="*/ 90 w 90"/>
                <a:gd name="T15" fmla="*/ 67 h 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" h="67">
                  <a:moveTo>
                    <a:pt x="18" y="44"/>
                  </a:moveTo>
                  <a:cubicBezTo>
                    <a:pt x="18" y="44"/>
                    <a:pt x="58" y="54"/>
                    <a:pt x="58" y="27"/>
                  </a:cubicBezTo>
                  <a:cubicBezTo>
                    <a:pt x="58" y="0"/>
                    <a:pt x="90" y="67"/>
                    <a:pt x="45" y="64"/>
                  </a:cubicBezTo>
                  <a:cubicBezTo>
                    <a:pt x="0" y="60"/>
                    <a:pt x="18" y="44"/>
                    <a:pt x="18" y="44"/>
                  </a:cubicBezTo>
                  <a:close/>
                </a:path>
              </a:pathLst>
            </a:custGeom>
            <a:gradFill rotWithShape="1">
              <a:gsLst>
                <a:gs pos="0">
                  <a:srgbClr val="B0B0B0"/>
                </a:gs>
                <a:gs pos="100000">
                  <a:srgbClr val="51515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gray">
            <a:xfrm>
              <a:off x="3017" y="1550"/>
              <a:ext cx="62" cy="89"/>
            </a:xfrm>
            <a:custGeom>
              <a:avLst/>
              <a:gdLst>
                <a:gd name="T0" fmla="*/ 0 w 72"/>
                <a:gd name="T1" fmla="*/ 93 h 101"/>
                <a:gd name="T2" fmla="*/ 65 w 72"/>
                <a:gd name="T3" fmla="*/ 13 h 101"/>
                <a:gd name="T4" fmla="*/ 72 w 72"/>
                <a:gd name="T5" fmla="*/ 101 h 101"/>
                <a:gd name="T6" fmla="*/ 0 w 72"/>
                <a:gd name="T7" fmla="*/ 93 h 1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"/>
                <a:gd name="T13" fmla="*/ 0 h 101"/>
                <a:gd name="T14" fmla="*/ 72 w 72"/>
                <a:gd name="T15" fmla="*/ 101 h 1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" h="101">
                  <a:moveTo>
                    <a:pt x="0" y="93"/>
                  </a:moveTo>
                  <a:cubicBezTo>
                    <a:pt x="0" y="93"/>
                    <a:pt x="25" y="0"/>
                    <a:pt x="65" y="13"/>
                  </a:cubicBezTo>
                  <a:cubicBezTo>
                    <a:pt x="72" y="101"/>
                    <a:pt x="72" y="101"/>
                    <a:pt x="72" y="101"/>
                  </a:cubicBezTo>
                  <a:cubicBezTo>
                    <a:pt x="72" y="101"/>
                    <a:pt x="60" y="31"/>
                    <a:pt x="0" y="93"/>
                  </a:cubicBezTo>
                  <a:close/>
                </a:path>
              </a:pathLst>
            </a:custGeom>
            <a:gradFill rotWithShape="1">
              <a:gsLst>
                <a:gs pos="0">
                  <a:srgbClr val="C7C7C7"/>
                </a:gs>
                <a:gs pos="100000">
                  <a:srgbClr val="FFFFFF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gray">
            <a:xfrm>
              <a:off x="2889" y="1530"/>
              <a:ext cx="51" cy="62"/>
            </a:xfrm>
            <a:custGeom>
              <a:avLst/>
              <a:gdLst>
                <a:gd name="T0" fmla="*/ 60 w 60"/>
                <a:gd name="T1" fmla="*/ 20 h 71"/>
                <a:gd name="T2" fmla="*/ 0 w 60"/>
                <a:gd name="T3" fmla="*/ 60 h 71"/>
                <a:gd name="T4" fmla="*/ 60 w 60"/>
                <a:gd name="T5" fmla="*/ 20 h 71"/>
                <a:gd name="T6" fmla="*/ 0 60000 65536"/>
                <a:gd name="T7" fmla="*/ 0 60000 65536"/>
                <a:gd name="T8" fmla="*/ 0 60000 65536"/>
                <a:gd name="T9" fmla="*/ 0 w 60"/>
                <a:gd name="T10" fmla="*/ 0 h 71"/>
                <a:gd name="T11" fmla="*/ 60 w 60"/>
                <a:gd name="T12" fmla="*/ 71 h 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" h="71">
                  <a:moveTo>
                    <a:pt x="60" y="20"/>
                  </a:moveTo>
                  <a:cubicBezTo>
                    <a:pt x="60" y="20"/>
                    <a:pt x="27" y="71"/>
                    <a:pt x="0" y="60"/>
                  </a:cubicBezTo>
                  <a:cubicBezTo>
                    <a:pt x="0" y="60"/>
                    <a:pt x="25" y="0"/>
                    <a:pt x="60" y="20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7C7C7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gray">
            <a:xfrm>
              <a:off x="2966" y="1660"/>
              <a:ext cx="26" cy="28"/>
            </a:xfrm>
            <a:custGeom>
              <a:avLst/>
              <a:gdLst>
                <a:gd name="T0" fmla="*/ 29 w 31"/>
                <a:gd name="T1" fmla="*/ 0 h 31"/>
                <a:gd name="T2" fmla="*/ 31 w 31"/>
                <a:gd name="T3" fmla="*/ 31 h 31"/>
                <a:gd name="T4" fmla="*/ 29 w 31"/>
                <a:gd name="T5" fmla="*/ 0 h 31"/>
                <a:gd name="T6" fmla="*/ 0 60000 65536"/>
                <a:gd name="T7" fmla="*/ 0 60000 65536"/>
                <a:gd name="T8" fmla="*/ 0 60000 65536"/>
                <a:gd name="T9" fmla="*/ 0 w 31"/>
                <a:gd name="T10" fmla="*/ 0 h 31"/>
                <a:gd name="T11" fmla="*/ 31 w 31"/>
                <a:gd name="T12" fmla="*/ 31 h 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" h="31">
                  <a:moveTo>
                    <a:pt x="29" y="0"/>
                  </a:move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0" y="20"/>
                    <a:pt x="29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7C7C7"/>
                </a:gs>
                <a:gs pos="100000">
                  <a:srgbClr val="FFFFFF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gray">
            <a:xfrm>
              <a:off x="3257" y="1587"/>
              <a:ext cx="79" cy="86"/>
            </a:xfrm>
            <a:custGeom>
              <a:avLst/>
              <a:gdLst>
                <a:gd name="T0" fmla="*/ 5 w 90"/>
                <a:gd name="T1" fmla="*/ 20 h 99"/>
                <a:gd name="T2" fmla="*/ 16 w 90"/>
                <a:gd name="T3" fmla="*/ 99 h 99"/>
                <a:gd name="T4" fmla="*/ 90 w 90"/>
                <a:gd name="T5" fmla="*/ 77 h 99"/>
                <a:gd name="T6" fmla="*/ 65 w 90"/>
                <a:gd name="T7" fmla="*/ 33 h 99"/>
                <a:gd name="T8" fmla="*/ 34 w 90"/>
                <a:gd name="T9" fmla="*/ 0 h 99"/>
                <a:gd name="T10" fmla="*/ 5 w 90"/>
                <a:gd name="T11" fmla="*/ 20 h 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0"/>
                <a:gd name="T19" fmla="*/ 0 h 99"/>
                <a:gd name="T20" fmla="*/ 90 w 90"/>
                <a:gd name="T21" fmla="*/ 99 h 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0" h="99">
                  <a:moveTo>
                    <a:pt x="5" y="20"/>
                  </a:moveTo>
                  <a:cubicBezTo>
                    <a:pt x="29" y="16"/>
                    <a:pt x="16" y="99"/>
                    <a:pt x="16" y="99"/>
                  </a:cubicBezTo>
                  <a:cubicBezTo>
                    <a:pt x="16" y="86"/>
                    <a:pt x="90" y="77"/>
                    <a:pt x="90" y="77"/>
                  </a:cubicBezTo>
                  <a:cubicBezTo>
                    <a:pt x="90" y="77"/>
                    <a:pt x="67" y="46"/>
                    <a:pt x="65" y="33"/>
                  </a:cubicBezTo>
                  <a:cubicBezTo>
                    <a:pt x="63" y="20"/>
                    <a:pt x="34" y="0"/>
                    <a:pt x="34" y="0"/>
                  </a:cubicBezTo>
                  <a:cubicBezTo>
                    <a:pt x="34" y="0"/>
                    <a:pt x="0" y="20"/>
                    <a:pt x="5" y="20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1085850" y="1514247"/>
            <a:ext cx="4837278" cy="7761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+mj-lt"/>
              </a:rPr>
              <a:t>Broj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registrovanih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paušalaca</a:t>
            </a:r>
            <a:r>
              <a:rPr lang="en-US" sz="2400" b="1" dirty="0" smtClean="0">
                <a:latin typeface="+mj-lt"/>
              </a:rPr>
              <a:t> u </a:t>
            </a:r>
            <a:r>
              <a:rPr lang="en-US" sz="2400" b="1" dirty="0" err="1" smtClean="0">
                <a:latin typeface="+mj-lt"/>
              </a:rPr>
              <a:t>Srbiji</a:t>
            </a:r>
            <a:endParaRPr lang="en-US" sz="2400" b="1" dirty="0">
              <a:latin typeface="+mj-lt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086900" y="1514246"/>
            <a:ext cx="5058433" cy="77857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116.769</a:t>
            </a:r>
            <a:endParaRPr lang="sr-Latn-RS" sz="2500" b="1" dirty="0">
              <a:solidFill>
                <a:schemeClr val="bg1"/>
              </a:solidFill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788919" y="4594726"/>
            <a:ext cx="3694479" cy="4889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121917" bIns="72000"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manji</a:t>
            </a:r>
            <a:r>
              <a:rPr lang="en-US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porezi</a:t>
            </a:r>
            <a:r>
              <a:rPr lang="en-US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b="1" dirty="0">
              <a:solidFill>
                <a:schemeClr val="bg1"/>
              </a:solidFill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7" name="Oval 36"/>
          <p:cNvSpPr>
            <a:spLocks noChangeAspect="1"/>
          </p:cNvSpPr>
          <p:nvPr/>
        </p:nvSpPr>
        <p:spPr>
          <a:xfrm>
            <a:off x="1264196" y="4587243"/>
            <a:ext cx="495300" cy="4953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Arial Unicode MS" pitchFamily="34" charset="-128"/>
                <a:cs typeface="Segoe UI" pitchFamily="34" charset="0"/>
              </a:rPr>
              <a:t>2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788919" y="3992539"/>
            <a:ext cx="3694479" cy="4889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121917" bIns="72000" rtlCol="0" anchor="ctr"/>
          <a:lstStyle/>
          <a:p>
            <a:pPr algn="ctr"/>
            <a:r>
              <a:rPr lang="en-US" b="1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olakšano</a:t>
            </a:r>
            <a:r>
              <a:rPr lang="en-US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poslovanje</a:t>
            </a:r>
            <a:r>
              <a:rPr lang="en-US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b="1" dirty="0">
              <a:solidFill>
                <a:schemeClr val="bg1"/>
              </a:solidFill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1293619" y="3964185"/>
            <a:ext cx="495300" cy="4953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Arial Unicode MS" pitchFamily="34" charset="-128"/>
                <a:cs typeface="Segoe UI" pitchFamily="34" charset="0"/>
              </a:rPr>
              <a:t>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1788919" y="5196913"/>
            <a:ext cx="3694479" cy="4889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72000" rIns="121917" bIns="72000" rtlCol="0" anchor="ctr"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ne </a:t>
            </a:r>
            <a:r>
              <a:rPr lang="en-US" b="1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vode</a:t>
            </a:r>
            <a:r>
              <a:rPr lang="en-US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se </a:t>
            </a:r>
            <a:r>
              <a:rPr lang="en-US" b="1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poslovne</a:t>
            </a:r>
            <a:r>
              <a:rPr lang="en-US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knjige</a:t>
            </a:r>
            <a:r>
              <a:rPr lang="en-US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b="1" dirty="0">
              <a:solidFill>
                <a:schemeClr val="bg1"/>
              </a:solidFill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1" name="Oval 40"/>
          <p:cNvSpPr>
            <a:spLocks noChangeAspect="1"/>
          </p:cNvSpPr>
          <p:nvPr/>
        </p:nvSpPr>
        <p:spPr>
          <a:xfrm>
            <a:off x="1264196" y="5189114"/>
            <a:ext cx="495300" cy="4953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r>
              <a:rPr lang="en-US" sz="1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Arial Unicode MS" pitchFamily="34" charset="-128"/>
                <a:cs typeface="Segoe UI" pitchFamily="34" charset="0"/>
              </a:rPr>
              <a:t>3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085850" y="2568539"/>
            <a:ext cx="4837278" cy="77611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+mj-lt"/>
              </a:rPr>
              <a:t>Blagi</a:t>
            </a:r>
            <a:r>
              <a:rPr lang="en-US" sz="2000" b="1" dirty="0" smtClean="0">
                <a:latin typeface="+mj-lt"/>
              </a:rPr>
              <a:t> trend </a:t>
            </a:r>
            <a:r>
              <a:rPr lang="en-US" sz="2000" b="1" dirty="0" err="1" smtClean="0">
                <a:latin typeface="+mj-lt"/>
              </a:rPr>
              <a:t>rasta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novoregistrovanih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paušalaca</a:t>
            </a:r>
            <a:endParaRPr lang="en-US" sz="2000" b="1" dirty="0">
              <a:latin typeface="+mj-lt"/>
            </a:endParaRPr>
          </a:p>
        </p:txBody>
      </p:sp>
      <p:grpSp>
        <p:nvGrpSpPr>
          <p:cNvPr id="43" name="Group 42"/>
          <p:cNvGrpSpPr/>
          <p:nvPr/>
        </p:nvGrpSpPr>
        <p:grpSpPr>
          <a:xfrm rot="18852997">
            <a:off x="5500119" y="4148314"/>
            <a:ext cx="957158" cy="550554"/>
            <a:chOff x="8202447" y="2775985"/>
            <a:chExt cx="1566863" cy="909638"/>
          </a:xfrm>
          <a:solidFill>
            <a:schemeClr val="accent1"/>
          </a:solidFill>
        </p:grpSpPr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8694572" y="3002998"/>
              <a:ext cx="1074738" cy="461963"/>
            </a:xfrm>
            <a:custGeom>
              <a:avLst/>
              <a:gdLst>
                <a:gd name="T0" fmla="*/ 386 w 677"/>
                <a:gd name="T1" fmla="*/ 0 h 291"/>
                <a:gd name="T2" fmla="*/ 0 w 677"/>
                <a:gd name="T3" fmla="*/ 0 h 291"/>
                <a:gd name="T4" fmla="*/ 0 w 677"/>
                <a:gd name="T5" fmla="*/ 144 h 291"/>
                <a:gd name="T6" fmla="*/ 0 w 677"/>
                <a:gd name="T7" fmla="*/ 291 h 291"/>
                <a:gd name="T8" fmla="*/ 677 w 677"/>
                <a:gd name="T9" fmla="*/ 291 h 291"/>
                <a:gd name="T10" fmla="*/ 386 w 677"/>
                <a:gd name="T11" fmla="*/ 0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7" h="291">
                  <a:moveTo>
                    <a:pt x="386" y="0"/>
                  </a:moveTo>
                  <a:lnTo>
                    <a:pt x="0" y="0"/>
                  </a:lnTo>
                  <a:lnTo>
                    <a:pt x="0" y="144"/>
                  </a:lnTo>
                  <a:lnTo>
                    <a:pt x="0" y="291"/>
                  </a:lnTo>
                  <a:lnTo>
                    <a:pt x="677" y="291"/>
                  </a:lnTo>
                  <a:lnTo>
                    <a:pt x="38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8202447" y="2775985"/>
              <a:ext cx="492125" cy="909638"/>
            </a:xfrm>
            <a:custGeom>
              <a:avLst/>
              <a:gdLst>
                <a:gd name="T0" fmla="*/ 310 w 310"/>
                <a:gd name="T1" fmla="*/ 0 h 573"/>
                <a:gd name="T2" fmla="*/ 0 w 310"/>
                <a:gd name="T3" fmla="*/ 287 h 573"/>
                <a:gd name="T4" fmla="*/ 310 w 310"/>
                <a:gd name="T5" fmla="*/ 573 h 573"/>
                <a:gd name="T6" fmla="*/ 310 w 310"/>
                <a:gd name="T7" fmla="*/ 434 h 573"/>
                <a:gd name="T8" fmla="*/ 310 w 310"/>
                <a:gd name="T9" fmla="*/ 287 h 573"/>
                <a:gd name="T10" fmla="*/ 310 w 310"/>
                <a:gd name="T11" fmla="*/ 143 h 573"/>
                <a:gd name="T12" fmla="*/ 310 w 310"/>
                <a:gd name="T13" fmla="*/ 0 h 5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" h="573">
                  <a:moveTo>
                    <a:pt x="310" y="0"/>
                  </a:moveTo>
                  <a:lnTo>
                    <a:pt x="0" y="287"/>
                  </a:lnTo>
                  <a:lnTo>
                    <a:pt x="310" y="573"/>
                  </a:lnTo>
                  <a:lnTo>
                    <a:pt x="310" y="434"/>
                  </a:lnTo>
                  <a:lnTo>
                    <a:pt x="310" y="287"/>
                  </a:lnTo>
                  <a:lnTo>
                    <a:pt x="310" y="143"/>
                  </a:lnTo>
                  <a:lnTo>
                    <a:pt x="3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6025764" y="3529597"/>
            <a:ext cx="2389148" cy="6119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+mj-lt"/>
              </a:rPr>
              <a:t>Benefiti</a:t>
            </a:r>
            <a:endParaRPr lang="en-U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142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66700" y="-323850"/>
            <a:ext cx="12896850" cy="73914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bg1"/>
                </a:solidFill>
              </a:rPr>
              <a:t>1. KAKO MOŽEMO POBOLJŠATI OBRAČUNAVANJE OSNOVICE?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00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PLATFORMA </a:t>
            </a:r>
            <a:r>
              <a:rPr lang="en-US" dirty="0" err="1" smtClean="0"/>
              <a:t>ePAUSAL</a:t>
            </a:r>
            <a:endParaRPr lang="id-ID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5023121" y="1418858"/>
            <a:ext cx="2043953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021" y="1151479"/>
            <a:ext cx="9806152" cy="4812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77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FUNKCIONALNE PREDNOSTI PLATFORME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1206799" y="1475120"/>
            <a:ext cx="4702682" cy="3806562"/>
            <a:chOff x="881061" y="1898185"/>
            <a:chExt cx="3331220" cy="3088269"/>
          </a:xfrm>
        </p:grpSpPr>
        <p:sp>
          <p:nvSpPr>
            <p:cNvPr id="5" name="TextBox 4"/>
            <p:cNvSpPr txBox="1"/>
            <p:nvPr/>
          </p:nvSpPr>
          <p:spPr>
            <a:xfrm>
              <a:off x="1013523" y="3199272"/>
              <a:ext cx="2843157" cy="16480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chemeClr val="tx2"/>
                  </a:solidFill>
                  <a:latin typeface="+mj-lt"/>
                </a:rPr>
                <a:t>BAZA ZNANJA </a:t>
              </a:r>
            </a:p>
            <a:p>
              <a:pPr algn="ctr"/>
              <a:r>
                <a:rPr lang="en-US" b="1" dirty="0" smtClean="0">
                  <a:solidFill>
                    <a:schemeClr val="tx2"/>
                  </a:solidFill>
                  <a:latin typeface="+mj-lt"/>
                </a:rPr>
                <a:t>PRISTUP FORMATIMA ZA KREIRANJE FAKTURE</a:t>
              </a:r>
            </a:p>
            <a:p>
              <a:pPr algn="ctr"/>
              <a:r>
                <a:rPr lang="en-US" b="1" dirty="0" smtClean="0">
                  <a:solidFill>
                    <a:schemeClr val="tx2"/>
                  </a:solidFill>
                  <a:latin typeface="+mj-lt"/>
                </a:rPr>
                <a:t>KORACI PRI OTVARANJU PAUŠALNA </a:t>
              </a:r>
            </a:p>
            <a:p>
              <a:pPr algn="ctr"/>
              <a:r>
                <a:rPr lang="en-US" b="1" dirty="0" smtClean="0">
                  <a:solidFill>
                    <a:schemeClr val="tx2"/>
                  </a:solidFill>
                  <a:latin typeface="+mj-lt"/>
                </a:rPr>
                <a:t>ONLAJN PODNOŠENJE ZAHTEVA</a:t>
              </a:r>
            </a:p>
            <a:p>
              <a:pPr algn="ctr"/>
              <a:r>
                <a:rPr lang="en-US" b="1" dirty="0" smtClean="0">
                  <a:solidFill>
                    <a:schemeClr val="tx2"/>
                  </a:solidFill>
                  <a:latin typeface="+mj-lt"/>
                </a:rPr>
                <a:t>KALKULATOR POREZA</a:t>
              </a:r>
              <a:endParaRPr lang="en-US" b="1" dirty="0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881062" y="2223195"/>
              <a:ext cx="3116943" cy="83691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81061" y="2726276"/>
              <a:ext cx="3116944" cy="226017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3501081" y="1898185"/>
              <a:ext cx="711200" cy="711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97135" y="2366843"/>
              <a:ext cx="2759546" cy="624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  <a:latin typeface="+mj-lt"/>
                </a:rPr>
                <a:t>NEREGISTROVANI KORISNICI</a:t>
              </a:r>
              <a:endParaRPr lang="en-US" sz="2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6276941" y="1475120"/>
            <a:ext cx="4654916" cy="3806564"/>
            <a:chOff x="881061" y="1898184"/>
            <a:chExt cx="3331220" cy="3088270"/>
          </a:xfrm>
        </p:grpSpPr>
        <p:sp>
          <p:nvSpPr>
            <p:cNvPr id="11" name="Rectangle 10"/>
            <p:cNvSpPr/>
            <p:nvPr/>
          </p:nvSpPr>
          <p:spPr>
            <a:xfrm>
              <a:off x="881062" y="2223195"/>
              <a:ext cx="3116943" cy="83691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81061" y="2726276"/>
              <a:ext cx="3116944" cy="226017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3501081" y="1898184"/>
              <a:ext cx="711200" cy="711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97135" y="2366844"/>
              <a:ext cx="2759546" cy="624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>
                  <a:solidFill>
                    <a:schemeClr val="bg1"/>
                  </a:solidFill>
                  <a:latin typeface="+mj-lt"/>
                </a:rPr>
                <a:t>REGISTROVANI </a:t>
              </a:r>
            </a:p>
            <a:p>
              <a:pPr algn="ctr"/>
              <a:r>
                <a:rPr lang="en-US" sz="2200" b="1" dirty="0" smtClean="0">
                  <a:solidFill>
                    <a:schemeClr val="bg1"/>
                  </a:solidFill>
                  <a:latin typeface="+mj-lt"/>
                </a:rPr>
                <a:t>KORISNICI</a:t>
              </a:r>
              <a:endParaRPr lang="en-US" sz="2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6421271" y="3096384"/>
            <a:ext cx="40136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+mj-lt"/>
              </a:rPr>
              <a:t>BAZA ZNANJA 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+mj-lt"/>
              </a:rPr>
              <a:t>ONLAJN KREIRANJE FAKTURA</a:t>
            </a:r>
            <a:r>
              <a:rPr lang="en-US" b="1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+mj-lt"/>
              </a:rPr>
              <a:t>ONLAJN VOĐENJE KPO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+mj-lt"/>
              </a:rPr>
              <a:t>ONLAJN PLAĆANJE POREZA</a:t>
            </a:r>
          </a:p>
          <a:p>
            <a:pPr algn="ctr"/>
            <a:r>
              <a:rPr lang="en-US" b="1" smtClean="0">
                <a:solidFill>
                  <a:schemeClr val="tx2"/>
                </a:solidFill>
                <a:latin typeface="+mj-lt"/>
              </a:rPr>
              <a:t>KALKULATOR POREZA</a:t>
            </a:r>
            <a:endParaRPr lang="en-US" b="1" dirty="0" smtClean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250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2913" y="-149782"/>
            <a:ext cx="14282589" cy="761738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-899886" y="3860800"/>
            <a:ext cx="7808686" cy="230505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Title 5"/>
          <p:cNvSpPr>
            <a:spLocks noGrp="1"/>
          </p:cNvSpPr>
          <p:nvPr>
            <p:ph type="title"/>
          </p:nvPr>
        </p:nvSpPr>
        <p:spPr>
          <a:xfrm>
            <a:off x="-3662687" y="4496489"/>
            <a:ext cx="9005602" cy="1106278"/>
          </a:xfrm>
        </p:spPr>
        <p:txBody>
          <a:bodyPr>
            <a:noAutofit/>
          </a:bodyPr>
          <a:lstStyle/>
          <a:p>
            <a:pPr algn="r"/>
            <a:r>
              <a:rPr lang="en-US" sz="4400" dirty="0" smtClean="0">
                <a:solidFill>
                  <a:schemeClr val="bg1"/>
                </a:solidFill>
              </a:rPr>
              <a:t>HVALA NA PA</a:t>
            </a:r>
            <a:r>
              <a:rPr lang="sr-Latn-RS" sz="4400" dirty="0" smtClean="0">
                <a:solidFill>
                  <a:schemeClr val="bg1"/>
                </a:solidFill>
              </a:rPr>
              <a:t>Ž</a:t>
            </a:r>
            <a:r>
              <a:rPr lang="en-US" sz="4400" dirty="0" smtClean="0">
                <a:solidFill>
                  <a:schemeClr val="bg1"/>
                </a:solidFill>
              </a:rPr>
              <a:t>NJI!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529813" y="4245853"/>
            <a:ext cx="45719" cy="160755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Line 1"/>
          <p:cNvSpPr>
            <a:spLocks noChangeShapeType="1"/>
          </p:cNvSpPr>
          <p:nvPr/>
        </p:nvSpPr>
        <p:spPr bwMode="auto">
          <a:xfrm rot="10800000" flipH="1">
            <a:off x="1885856" y="4717551"/>
            <a:ext cx="0" cy="443707"/>
          </a:xfrm>
          <a:prstGeom prst="line">
            <a:avLst/>
          </a:prstGeom>
          <a:noFill/>
          <a:ln w="76200">
            <a:solidFill>
              <a:schemeClr val="tx2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90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PORED VELIKIH PREDNOSTI POSTOJE I OZBILJNI PROBLEMI</a:t>
            </a:r>
            <a:endParaRPr lang="th-TH" dirty="0"/>
          </a:p>
        </p:txBody>
      </p:sp>
      <p:grpSp>
        <p:nvGrpSpPr>
          <p:cNvPr id="7" name="Group 6"/>
          <p:cNvGrpSpPr/>
          <p:nvPr/>
        </p:nvGrpSpPr>
        <p:grpSpPr>
          <a:xfrm>
            <a:off x="-14597" y="1497820"/>
            <a:ext cx="12237889" cy="4554464"/>
            <a:chOff x="-36622" y="797810"/>
            <a:chExt cx="9766410" cy="6315075"/>
          </a:xfrm>
        </p:grpSpPr>
        <p:pic>
          <p:nvPicPr>
            <p:cNvPr id="5" name="Picture 2" descr="iceberg-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gray">
            <a:xfrm>
              <a:off x="-36622" y="2818696"/>
              <a:ext cx="9766410" cy="4294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3" descr="Background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0" y="797810"/>
              <a:ext cx="9729788" cy="2019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8" name="Rectangle 4"/>
          <p:cNvSpPr>
            <a:spLocks noChangeArrowheads="1"/>
          </p:cNvSpPr>
          <p:nvPr/>
        </p:nvSpPr>
        <p:spPr bwMode="gray">
          <a:xfrm flipV="1">
            <a:off x="-1" y="2735004"/>
            <a:ext cx="12192001" cy="260184"/>
          </a:xfrm>
          <a:prstGeom prst="rect">
            <a:avLst/>
          </a:prstGeom>
          <a:gradFill rotWithShape="1">
            <a:gsLst>
              <a:gs pos="0">
                <a:srgbClr val="69A2E1"/>
              </a:gs>
              <a:gs pos="100000">
                <a:srgbClr val="CFE1F5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130819" tIns="65413" rIns="130819" bIns="65413" anchor="ctr"/>
          <a:lstStyle/>
          <a:p>
            <a:pPr defTabSz="1218930"/>
            <a:endParaRPr lang="en-CA" sz="2400" dirty="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11" name="Group 7"/>
          <p:cNvGrpSpPr>
            <a:grpSpLocks/>
          </p:cNvGrpSpPr>
          <p:nvPr/>
        </p:nvGrpSpPr>
        <p:grpSpPr bwMode="gray">
          <a:xfrm>
            <a:off x="6885652" y="1470408"/>
            <a:ext cx="4269317" cy="1436165"/>
            <a:chOff x="1988" y="1175"/>
            <a:chExt cx="1582" cy="654"/>
          </a:xfrm>
        </p:grpSpPr>
        <p:sp>
          <p:nvSpPr>
            <p:cNvPr id="12" name="Freeform 8"/>
            <p:cNvSpPr>
              <a:spLocks/>
            </p:cNvSpPr>
            <p:nvPr/>
          </p:nvSpPr>
          <p:spPr bwMode="gray">
            <a:xfrm>
              <a:off x="1988" y="1175"/>
              <a:ext cx="940" cy="650"/>
            </a:xfrm>
            <a:custGeom>
              <a:avLst/>
              <a:gdLst>
                <a:gd name="T0" fmla="*/ 666 w 1079"/>
                <a:gd name="T1" fmla="*/ 33 h 746"/>
                <a:gd name="T2" fmla="*/ 707 w 1079"/>
                <a:gd name="T3" fmla="*/ 2 h 746"/>
                <a:gd name="T4" fmla="*/ 770 w 1079"/>
                <a:gd name="T5" fmla="*/ 86 h 746"/>
                <a:gd name="T6" fmla="*/ 843 w 1079"/>
                <a:gd name="T7" fmla="*/ 84 h 746"/>
                <a:gd name="T8" fmla="*/ 851 w 1079"/>
                <a:gd name="T9" fmla="*/ 81 h 746"/>
                <a:gd name="T10" fmla="*/ 889 w 1079"/>
                <a:gd name="T11" fmla="*/ 141 h 746"/>
                <a:gd name="T12" fmla="*/ 916 w 1079"/>
                <a:gd name="T13" fmla="*/ 154 h 746"/>
                <a:gd name="T14" fmla="*/ 935 w 1079"/>
                <a:gd name="T15" fmla="*/ 165 h 746"/>
                <a:gd name="T16" fmla="*/ 959 w 1079"/>
                <a:gd name="T17" fmla="*/ 168 h 746"/>
                <a:gd name="T18" fmla="*/ 973 w 1079"/>
                <a:gd name="T19" fmla="*/ 185 h 746"/>
                <a:gd name="T20" fmla="*/ 1048 w 1079"/>
                <a:gd name="T21" fmla="*/ 234 h 746"/>
                <a:gd name="T22" fmla="*/ 1068 w 1079"/>
                <a:gd name="T23" fmla="*/ 251 h 746"/>
                <a:gd name="T24" fmla="*/ 1056 w 1079"/>
                <a:gd name="T25" fmla="*/ 385 h 746"/>
                <a:gd name="T26" fmla="*/ 1079 w 1079"/>
                <a:gd name="T27" fmla="*/ 746 h 746"/>
                <a:gd name="T28" fmla="*/ 36 w 1079"/>
                <a:gd name="T29" fmla="*/ 745 h 746"/>
                <a:gd name="T30" fmla="*/ 62 w 1079"/>
                <a:gd name="T31" fmla="*/ 650 h 746"/>
                <a:gd name="T32" fmla="*/ 110 w 1079"/>
                <a:gd name="T33" fmla="*/ 613 h 746"/>
                <a:gd name="T34" fmla="*/ 238 w 1079"/>
                <a:gd name="T35" fmla="*/ 480 h 746"/>
                <a:gd name="T36" fmla="*/ 299 w 1079"/>
                <a:gd name="T37" fmla="*/ 413 h 746"/>
                <a:gd name="T38" fmla="*/ 349 w 1079"/>
                <a:gd name="T39" fmla="*/ 401 h 746"/>
                <a:gd name="T40" fmla="*/ 354 w 1079"/>
                <a:gd name="T41" fmla="*/ 314 h 746"/>
                <a:gd name="T42" fmla="*/ 414 w 1079"/>
                <a:gd name="T43" fmla="*/ 212 h 746"/>
                <a:gd name="T44" fmla="*/ 456 w 1079"/>
                <a:gd name="T45" fmla="*/ 139 h 746"/>
                <a:gd name="T46" fmla="*/ 481 w 1079"/>
                <a:gd name="T47" fmla="*/ 119 h 746"/>
                <a:gd name="T48" fmla="*/ 534 w 1079"/>
                <a:gd name="T49" fmla="*/ 90 h 746"/>
                <a:gd name="T50" fmla="*/ 557 w 1079"/>
                <a:gd name="T51" fmla="*/ 69 h 746"/>
                <a:gd name="T52" fmla="*/ 585 w 1079"/>
                <a:gd name="T53" fmla="*/ 53 h 746"/>
                <a:gd name="T54" fmla="*/ 610 w 1079"/>
                <a:gd name="T55" fmla="*/ 43 h 746"/>
                <a:gd name="T56" fmla="*/ 633 w 1079"/>
                <a:gd name="T57" fmla="*/ 47 h 746"/>
                <a:gd name="T58" fmla="*/ 666 w 1079"/>
                <a:gd name="T59" fmla="*/ 33 h 74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079"/>
                <a:gd name="T91" fmla="*/ 0 h 746"/>
                <a:gd name="T92" fmla="*/ 1079 w 1079"/>
                <a:gd name="T93" fmla="*/ 746 h 74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079" h="746">
                  <a:moveTo>
                    <a:pt x="666" y="33"/>
                  </a:moveTo>
                  <a:cubicBezTo>
                    <a:pt x="682" y="14"/>
                    <a:pt x="697" y="0"/>
                    <a:pt x="707" y="2"/>
                  </a:cubicBezTo>
                  <a:cubicBezTo>
                    <a:pt x="770" y="86"/>
                    <a:pt x="770" y="86"/>
                    <a:pt x="770" y="86"/>
                  </a:cubicBezTo>
                  <a:cubicBezTo>
                    <a:pt x="770" y="86"/>
                    <a:pt x="780" y="104"/>
                    <a:pt x="843" y="84"/>
                  </a:cubicBezTo>
                  <a:cubicBezTo>
                    <a:pt x="851" y="81"/>
                    <a:pt x="851" y="81"/>
                    <a:pt x="851" y="81"/>
                  </a:cubicBezTo>
                  <a:cubicBezTo>
                    <a:pt x="851" y="81"/>
                    <a:pt x="867" y="143"/>
                    <a:pt x="889" y="141"/>
                  </a:cubicBezTo>
                  <a:cubicBezTo>
                    <a:pt x="889" y="141"/>
                    <a:pt x="906" y="162"/>
                    <a:pt x="916" y="154"/>
                  </a:cubicBezTo>
                  <a:cubicBezTo>
                    <a:pt x="927" y="147"/>
                    <a:pt x="935" y="160"/>
                    <a:pt x="935" y="165"/>
                  </a:cubicBezTo>
                  <a:cubicBezTo>
                    <a:pt x="935" y="170"/>
                    <a:pt x="954" y="172"/>
                    <a:pt x="959" y="168"/>
                  </a:cubicBezTo>
                  <a:cubicBezTo>
                    <a:pt x="963" y="164"/>
                    <a:pt x="973" y="179"/>
                    <a:pt x="973" y="185"/>
                  </a:cubicBezTo>
                  <a:cubicBezTo>
                    <a:pt x="973" y="191"/>
                    <a:pt x="1032" y="213"/>
                    <a:pt x="1048" y="234"/>
                  </a:cubicBezTo>
                  <a:cubicBezTo>
                    <a:pt x="1062" y="252"/>
                    <a:pt x="1070" y="249"/>
                    <a:pt x="1068" y="251"/>
                  </a:cubicBezTo>
                  <a:cubicBezTo>
                    <a:pt x="1066" y="253"/>
                    <a:pt x="1043" y="281"/>
                    <a:pt x="1056" y="385"/>
                  </a:cubicBezTo>
                  <a:cubicBezTo>
                    <a:pt x="1071" y="499"/>
                    <a:pt x="1005" y="652"/>
                    <a:pt x="1079" y="746"/>
                  </a:cubicBezTo>
                  <a:cubicBezTo>
                    <a:pt x="36" y="745"/>
                    <a:pt x="36" y="745"/>
                    <a:pt x="36" y="745"/>
                  </a:cubicBezTo>
                  <a:cubicBezTo>
                    <a:pt x="36" y="745"/>
                    <a:pt x="0" y="686"/>
                    <a:pt x="62" y="650"/>
                  </a:cubicBezTo>
                  <a:cubicBezTo>
                    <a:pt x="62" y="650"/>
                    <a:pt x="87" y="610"/>
                    <a:pt x="110" y="613"/>
                  </a:cubicBezTo>
                  <a:cubicBezTo>
                    <a:pt x="127" y="615"/>
                    <a:pt x="187" y="572"/>
                    <a:pt x="238" y="480"/>
                  </a:cubicBezTo>
                  <a:cubicBezTo>
                    <a:pt x="253" y="454"/>
                    <a:pt x="282" y="430"/>
                    <a:pt x="299" y="413"/>
                  </a:cubicBezTo>
                  <a:cubicBezTo>
                    <a:pt x="299" y="413"/>
                    <a:pt x="358" y="426"/>
                    <a:pt x="349" y="401"/>
                  </a:cubicBezTo>
                  <a:cubicBezTo>
                    <a:pt x="339" y="375"/>
                    <a:pt x="385" y="376"/>
                    <a:pt x="354" y="314"/>
                  </a:cubicBezTo>
                  <a:cubicBezTo>
                    <a:pt x="354" y="314"/>
                    <a:pt x="377" y="253"/>
                    <a:pt x="414" y="212"/>
                  </a:cubicBezTo>
                  <a:cubicBezTo>
                    <a:pt x="451" y="171"/>
                    <a:pt x="456" y="139"/>
                    <a:pt x="456" y="139"/>
                  </a:cubicBezTo>
                  <a:cubicBezTo>
                    <a:pt x="456" y="139"/>
                    <a:pt x="480" y="128"/>
                    <a:pt x="481" y="119"/>
                  </a:cubicBezTo>
                  <a:cubicBezTo>
                    <a:pt x="482" y="110"/>
                    <a:pt x="525" y="93"/>
                    <a:pt x="534" y="90"/>
                  </a:cubicBezTo>
                  <a:cubicBezTo>
                    <a:pt x="543" y="87"/>
                    <a:pt x="544" y="70"/>
                    <a:pt x="557" y="69"/>
                  </a:cubicBezTo>
                  <a:cubicBezTo>
                    <a:pt x="570" y="68"/>
                    <a:pt x="585" y="61"/>
                    <a:pt x="585" y="53"/>
                  </a:cubicBezTo>
                  <a:cubicBezTo>
                    <a:pt x="585" y="45"/>
                    <a:pt x="600" y="64"/>
                    <a:pt x="610" y="43"/>
                  </a:cubicBezTo>
                  <a:cubicBezTo>
                    <a:pt x="610" y="43"/>
                    <a:pt x="629" y="41"/>
                    <a:pt x="633" y="47"/>
                  </a:cubicBezTo>
                  <a:cubicBezTo>
                    <a:pt x="635" y="50"/>
                    <a:pt x="653" y="49"/>
                    <a:pt x="666" y="33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3" name="Freeform 9"/>
            <p:cNvSpPr>
              <a:spLocks/>
            </p:cNvSpPr>
            <p:nvPr/>
          </p:nvSpPr>
          <p:spPr bwMode="gray">
            <a:xfrm>
              <a:off x="2281" y="1424"/>
              <a:ext cx="294" cy="150"/>
            </a:xfrm>
            <a:custGeom>
              <a:avLst/>
              <a:gdLst>
                <a:gd name="T0" fmla="*/ 17 w 337"/>
                <a:gd name="T1" fmla="*/ 29 h 173"/>
                <a:gd name="T2" fmla="*/ 332 w 337"/>
                <a:gd name="T3" fmla="*/ 1 h 173"/>
                <a:gd name="T4" fmla="*/ 152 w 337"/>
                <a:gd name="T5" fmla="*/ 105 h 173"/>
                <a:gd name="T6" fmla="*/ 8 w 337"/>
                <a:gd name="T7" fmla="*/ 125 h 173"/>
                <a:gd name="T8" fmla="*/ 17 w 337"/>
                <a:gd name="T9" fmla="*/ 29 h 1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7"/>
                <a:gd name="T16" fmla="*/ 0 h 173"/>
                <a:gd name="T17" fmla="*/ 337 w 337"/>
                <a:gd name="T18" fmla="*/ 173 h 17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7" h="173">
                  <a:moveTo>
                    <a:pt x="17" y="29"/>
                  </a:moveTo>
                  <a:cubicBezTo>
                    <a:pt x="17" y="29"/>
                    <a:pt x="207" y="38"/>
                    <a:pt x="332" y="1"/>
                  </a:cubicBezTo>
                  <a:cubicBezTo>
                    <a:pt x="337" y="0"/>
                    <a:pt x="180" y="77"/>
                    <a:pt x="152" y="105"/>
                  </a:cubicBezTo>
                  <a:cubicBezTo>
                    <a:pt x="124" y="133"/>
                    <a:pt x="16" y="173"/>
                    <a:pt x="8" y="125"/>
                  </a:cubicBezTo>
                  <a:cubicBezTo>
                    <a:pt x="0" y="77"/>
                    <a:pt x="50" y="97"/>
                    <a:pt x="17" y="29"/>
                  </a:cubicBezTo>
                </a:path>
              </a:pathLst>
            </a:custGeom>
            <a:gradFill rotWithShape="1">
              <a:gsLst>
                <a:gs pos="0">
                  <a:srgbClr val="C7C7C7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4" name="Freeform 10"/>
            <p:cNvSpPr>
              <a:spLocks/>
            </p:cNvSpPr>
            <p:nvPr/>
          </p:nvSpPr>
          <p:spPr bwMode="gray">
            <a:xfrm>
              <a:off x="2015" y="1248"/>
              <a:ext cx="902" cy="578"/>
            </a:xfrm>
            <a:custGeom>
              <a:avLst/>
              <a:gdLst>
                <a:gd name="T0" fmla="*/ 968 w 1035"/>
                <a:gd name="T1" fmla="*/ 186 h 663"/>
                <a:gd name="T2" fmla="*/ 928 w 1035"/>
                <a:gd name="T3" fmla="*/ 142 h 663"/>
                <a:gd name="T4" fmla="*/ 940 w 1035"/>
                <a:gd name="T5" fmla="*/ 220 h 663"/>
                <a:gd name="T6" fmla="*/ 890 w 1035"/>
                <a:gd name="T7" fmla="*/ 238 h 663"/>
                <a:gd name="T8" fmla="*/ 816 w 1035"/>
                <a:gd name="T9" fmla="*/ 0 h 663"/>
                <a:gd name="T10" fmla="*/ 788 w 1035"/>
                <a:gd name="T11" fmla="*/ 48 h 663"/>
                <a:gd name="T12" fmla="*/ 708 w 1035"/>
                <a:gd name="T13" fmla="*/ 100 h 663"/>
                <a:gd name="T14" fmla="*/ 644 w 1035"/>
                <a:gd name="T15" fmla="*/ 188 h 663"/>
                <a:gd name="T16" fmla="*/ 538 w 1035"/>
                <a:gd name="T17" fmla="*/ 342 h 663"/>
                <a:gd name="T18" fmla="*/ 268 w 1035"/>
                <a:gd name="T19" fmla="*/ 496 h 663"/>
                <a:gd name="T20" fmla="*/ 8 w 1035"/>
                <a:gd name="T21" fmla="*/ 655 h 663"/>
                <a:gd name="T22" fmla="*/ 269 w 1035"/>
                <a:gd name="T23" fmla="*/ 503 h 663"/>
                <a:gd name="T24" fmla="*/ 618 w 1035"/>
                <a:gd name="T25" fmla="*/ 362 h 663"/>
                <a:gd name="T26" fmla="*/ 646 w 1035"/>
                <a:gd name="T27" fmla="*/ 286 h 663"/>
                <a:gd name="T28" fmla="*/ 736 w 1035"/>
                <a:gd name="T29" fmla="*/ 296 h 663"/>
                <a:gd name="T30" fmla="*/ 732 w 1035"/>
                <a:gd name="T31" fmla="*/ 366 h 663"/>
                <a:gd name="T32" fmla="*/ 705 w 1035"/>
                <a:gd name="T33" fmla="*/ 415 h 663"/>
                <a:gd name="T34" fmla="*/ 628 w 1035"/>
                <a:gd name="T35" fmla="*/ 466 h 663"/>
                <a:gd name="T36" fmla="*/ 553 w 1035"/>
                <a:gd name="T37" fmla="*/ 542 h 663"/>
                <a:gd name="T38" fmla="*/ 398 w 1035"/>
                <a:gd name="T39" fmla="*/ 586 h 663"/>
                <a:gd name="T40" fmla="*/ 412 w 1035"/>
                <a:gd name="T41" fmla="*/ 550 h 663"/>
                <a:gd name="T42" fmla="*/ 210 w 1035"/>
                <a:gd name="T43" fmla="*/ 566 h 663"/>
                <a:gd name="T44" fmla="*/ 190 w 1035"/>
                <a:gd name="T45" fmla="*/ 563 h 663"/>
                <a:gd name="T46" fmla="*/ 5 w 1035"/>
                <a:gd name="T47" fmla="*/ 661 h 663"/>
                <a:gd name="T48" fmla="*/ 1017 w 1035"/>
                <a:gd name="T49" fmla="*/ 663 h 663"/>
                <a:gd name="T50" fmla="*/ 1026 w 1035"/>
                <a:gd name="T51" fmla="*/ 286 h 663"/>
                <a:gd name="T52" fmla="*/ 1032 w 1035"/>
                <a:gd name="T53" fmla="*/ 176 h 663"/>
                <a:gd name="T54" fmla="*/ 968 w 1035"/>
                <a:gd name="T55" fmla="*/ 186 h 663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1035"/>
                <a:gd name="T85" fmla="*/ 0 h 663"/>
                <a:gd name="T86" fmla="*/ 1035 w 1035"/>
                <a:gd name="T87" fmla="*/ 663 h 663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1035" h="663">
                  <a:moveTo>
                    <a:pt x="968" y="186"/>
                  </a:moveTo>
                  <a:cubicBezTo>
                    <a:pt x="967" y="177"/>
                    <a:pt x="937" y="156"/>
                    <a:pt x="928" y="142"/>
                  </a:cubicBezTo>
                  <a:cubicBezTo>
                    <a:pt x="920" y="130"/>
                    <a:pt x="952" y="210"/>
                    <a:pt x="940" y="220"/>
                  </a:cubicBezTo>
                  <a:cubicBezTo>
                    <a:pt x="900" y="253"/>
                    <a:pt x="918" y="260"/>
                    <a:pt x="890" y="238"/>
                  </a:cubicBezTo>
                  <a:cubicBezTo>
                    <a:pt x="754" y="134"/>
                    <a:pt x="852" y="80"/>
                    <a:pt x="816" y="0"/>
                  </a:cubicBezTo>
                  <a:cubicBezTo>
                    <a:pt x="816" y="0"/>
                    <a:pt x="811" y="20"/>
                    <a:pt x="788" y="48"/>
                  </a:cubicBezTo>
                  <a:cubicBezTo>
                    <a:pt x="774" y="66"/>
                    <a:pt x="708" y="100"/>
                    <a:pt x="708" y="100"/>
                  </a:cubicBezTo>
                  <a:cubicBezTo>
                    <a:pt x="708" y="100"/>
                    <a:pt x="654" y="154"/>
                    <a:pt x="644" y="188"/>
                  </a:cubicBezTo>
                  <a:cubicBezTo>
                    <a:pt x="631" y="232"/>
                    <a:pt x="570" y="230"/>
                    <a:pt x="538" y="342"/>
                  </a:cubicBezTo>
                  <a:cubicBezTo>
                    <a:pt x="527" y="380"/>
                    <a:pt x="377" y="483"/>
                    <a:pt x="268" y="496"/>
                  </a:cubicBezTo>
                  <a:cubicBezTo>
                    <a:pt x="100" y="515"/>
                    <a:pt x="0" y="654"/>
                    <a:pt x="8" y="655"/>
                  </a:cubicBezTo>
                  <a:cubicBezTo>
                    <a:pt x="16" y="655"/>
                    <a:pt x="108" y="524"/>
                    <a:pt x="269" y="503"/>
                  </a:cubicBezTo>
                  <a:cubicBezTo>
                    <a:pt x="390" y="488"/>
                    <a:pt x="563" y="413"/>
                    <a:pt x="618" y="362"/>
                  </a:cubicBezTo>
                  <a:cubicBezTo>
                    <a:pt x="631" y="351"/>
                    <a:pt x="635" y="296"/>
                    <a:pt x="646" y="286"/>
                  </a:cubicBezTo>
                  <a:cubicBezTo>
                    <a:pt x="700" y="235"/>
                    <a:pt x="732" y="254"/>
                    <a:pt x="736" y="296"/>
                  </a:cubicBezTo>
                  <a:cubicBezTo>
                    <a:pt x="736" y="296"/>
                    <a:pt x="816" y="342"/>
                    <a:pt x="732" y="366"/>
                  </a:cubicBezTo>
                  <a:cubicBezTo>
                    <a:pt x="705" y="415"/>
                    <a:pt x="705" y="415"/>
                    <a:pt x="705" y="415"/>
                  </a:cubicBezTo>
                  <a:cubicBezTo>
                    <a:pt x="705" y="415"/>
                    <a:pt x="681" y="431"/>
                    <a:pt x="628" y="466"/>
                  </a:cubicBezTo>
                  <a:cubicBezTo>
                    <a:pt x="589" y="492"/>
                    <a:pt x="501" y="598"/>
                    <a:pt x="553" y="542"/>
                  </a:cubicBezTo>
                  <a:cubicBezTo>
                    <a:pt x="553" y="542"/>
                    <a:pt x="466" y="600"/>
                    <a:pt x="398" y="586"/>
                  </a:cubicBezTo>
                  <a:cubicBezTo>
                    <a:pt x="412" y="550"/>
                    <a:pt x="412" y="550"/>
                    <a:pt x="412" y="550"/>
                  </a:cubicBezTo>
                  <a:cubicBezTo>
                    <a:pt x="412" y="550"/>
                    <a:pt x="341" y="596"/>
                    <a:pt x="210" y="566"/>
                  </a:cubicBezTo>
                  <a:cubicBezTo>
                    <a:pt x="195" y="563"/>
                    <a:pt x="190" y="563"/>
                    <a:pt x="190" y="563"/>
                  </a:cubicBezTo>
                  <a:cubicBezTo>
                    <a:pt x="190" y="563"/>
                    <a:pt x="9" y="613"/>
                    <a:pt x="5" y="661"/>
                  </a:cubicBezTo>
                  <a:cubicBezTo>
                    <a:pt x="1017" y="663"/>
                    <a:pt x="1017" y="663"/>
                    <a:pt x="1017" y="663"/>
                  </a:cubicBezTo>
                  <a:cubicBezTo>
                    <a:pt x="1026" y="286"/>
                    <a:pt x="1026" y="286"/>
                    <a:pt x="1026" y="286"/>
                  </a:cubicBezTo>
                  <a:cubicBezTo>
                    <a:pt x="1026" y="286"/>
                    <a:pt x="1018" y="202"/>
                    <a:pt x="1032" y="176"/>
                  </a:cubicBezTo>
                  <a:cubicBezTo>
                    <a:pt x="1035" y="170"/>
                    <a:pt x="974" y="250"/>
                    <a:pt x="968" y="186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7C7C7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5" name="Freeform 11"/>
            <p:cNvSpPr>
              <a:spLocks/>
            </p:cNvSpPr>
            <p:nvPr/>
          </p:nvSpPr>
          <p:spPr bwMode="gray">
            <a:xfrm>
              <a:off x="2341" y="1212"/>
              <a:ext cx="217" cy="214"/>
            </a:xfrm>
            <a:custGeom>
              <a:avLst/>
              <a:gdLst>
                <a:gd name="T0" fmla="*/ 205 w 249"/>
                <a:gd name="T1" fmla="*/ 0 h 245"/>
                <a:gd name="T2" fmla="*/ 226 w 249"/>
                <a:gd name="T3" fmla="*/ 21 h 245"/>
                <a:gd name="T4" fmla="*/ 249 w 249"/>
                <a:gd name="T5" fmla="*/ 25 h 245"/>
                <a:gd name="T6" fmla="*/ 226 w 249"/>
                <a:gd name="T7" fmla="*/ 107 h 245"/>
                <a:gd name="T8" fmla="*/ 204 w 249"/>
                <a:gd name="T9" fmla="*/ 137 h 245"/>
                <a:gd name="T10" fmla="*/ 174 w 249"/>
                <a:gd name="T11" fmla="*/ 169 h 245"/>
                <a:gd name="T12" fmla="*/ 144 w 249"/>
                <a:gd name="T13" fmla="*/ 121 h 245"/>
                <a:gd name="T14" fmla="*/ 36 w 249"/>
                <a:gd name="T15" fmla="*/ 197 h 245"/>
                <a:gd name="T16" fmla="*/ 14 w 249"/>
                <a:gd name="T17" fmla="*/ 245 h 245"/>
                <a:gd name="T18" fmla="*/ 0 w 249"/>
                <a:gd name="T19" fmla="*/ 201 h 245"/>
                <a:gd name="T20" fmla="*/ 44 w 249"/>
                <a:gd name="T21" fmla="*/ 157 h 245"/>
                <a:gd name="T22" fmla="*/ 78 w 249"/>
                <a:gd name="T23" fmla="*/ 111 h 245"/>
                <a:gd name="T24" fmla="*/ 50 w 249"/>
                <a:gd name="T25" fmla="*/ 103 h 245"/>
                <a:gd name="T26" fmla="*/ 74 w 249"/>
                <a:gd name="T27" fmla="*/ 79 h 245"/>
                <a:gd name="T28" fmla="*/ 130 w 249"/>
                <a:gd name="T29" fmla="*/ 46 h 245"/>
                <a:gd name="T30" fmla="*/ 146 w 249"/>
                <a:gd name="T31" fmla="*/ 27 h 245"/>
                <a:gd name="T32" fmla="*/ 181 w 249"/>
                <a:gd name="T33" fmla="*/ 8 h 245"/>
                <a:gd name="T34" fmla="*/ 205 w 249"/>
                <a:gd name="T35" fmla="*/ 0 h 245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249"/>
                <a:gd name="T55" fmla="*/ 0 h 245"/>
                <a:gd name="T56" fmla="*/ 249 w 249"/>
                <a:gd name="T57" fmla="*/ 245 h 245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249" h="245">
                  <a:moveTo>
                    <a:pt x="205" y="0"/>
                  </a:moveTo>
                  <a:cubicBezTo>
                    <a:pt x="205" y="0"/>
                    <a:pt x="226" y="6"/>
                    <a:pt x="226" y="21"/>
                  </a:cubicBezTo>
                  <a:cubicBezTo>
                    <a:pt x="229" y="36"/>
                    <a:pt x="249" y="25"/>
                    <a:pt x="249" y="25"/>
                  </a:cubicBezTo>
                  <a:cubicBezTo>
                    <a:pt x="249" y="25"/>
                    <a:pt x="222" y="77"/>
                    <a:pt x="226" y="107"/>
                  </a:cubicBezTo>
                  <a:cubicBezTo>
                    <a:pt x="226" y="107"/>
                    <a:pt x="204" y="123"/>
                    <a:pt x="204" y="137"/>
                  </a:cubicBezTo>
                  <a:cubicBezTo>
                    <a:pt x="204" y="151"/>
                    <a:pt x="174" y="169"/>
                    <a:pt x="174" y="169"/>
                  </a:cubicBezTo>
                  <a:cubicBezTo>
                    <a:pt x="174" y="169"/>
                    <a:pt x="156" y="115"/>
                    <a:pt x="144" y="121"/>
                  </a:cubicBezTo>
                  <a:cubicBezTo>
                    <a:pt x="132" y="127"/>
                    <a:pt x="114" y="207"/>
                    <a:pt x="36" y="197"/>
                  </a:cubicBezTo>
                  <a:cubicBezTo>
                    <a:pt x="36" y="197"/>
                    <a:pt x="10" y="227"/>
                    <a:pt x="14" y="245"/>
                  </a:cubicBezTo>
                  <a:cubicBezTo>
                    <a:pt x="14" y="245"/>
                    <a:pt x="0" y="211"/>
                    <a:pt x="0" y="201"/>
                  </a:cubicBezTo>
                  <a:cubicBezTo>
                    <a:pt x="0" y="201"/>
                    <a:pt x="32" y="185"/>
                    <a:pt x="44" y="157"/>
                  </a:cubicBezTo>
                  <a:cubicBezTo>
                    <a:pt x="56" y="129"/>
                    <a:pt x="78" y="111"/>
                    <a:pt x="78" y="111"/>
                  </a:cubicBezTo>
                  <a:cubicBezTo>
                    <a:pt x="78" y="111"/>
                    <a:pt x="78" y="93"/>
                    <a:pt x="50" y="103"/>
                  </a:cubicBezTo>
                  <a:cubicBezTo>
                    <a:pt x="50" y="103"/>
                    <a:pt x="68" y="93"/>
                    <a:pt x="74" y="79"/>
                  </a:cubicBezTo>
                  <a:cubicBezTo>
                    <a:pt x="80" y="65"/>
                    <a:pt x="120" y="46"/>
                    <a:pt x="130" y="46"/>
                  </a:cubicBezTo>
                  <a:cubicBezTo>
                    <a:pt x="135" y="47"/>
                    <a:pt x="138" y="29"/>
                    <a:pt x="146" y="27"/>
                  </a:cubicBezTo>
                  <a:cubicBezTo>
                    <a:pt x="154" y="25"/>
                    <a:pt x="176" y="15"/>
                    <a:pt x="181" y="8"/>
                  </a:cubicBezTo>
                  <a:cubicBezTo>
                    <a:pt x="182" y="6"/>
                    <a:pt x="195" y="20"/>
                    <a:pt x="205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7C7C7"/>
                </a:gs>
                <a:gs pos="100000">
                  <a:schemeClr val="bg1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6" name="Freeform 12"/>
            <p:cNvSpPr>
              <a:spLocks noEditPoints="1"/>
            </p:cNvSpPr>
            <p:nvPr/>
          </p:nvSpPr>
          <p:spPr bwMode="gray">
            <a:xfrm>
              <a:off x="2742" y="1306"/>
              <a:ext cx="84" cy="106"/>
            </a:xfrm>
            <a:custGeom>
              <a:avLst/>
              <a:gdLst>
                <a:gd name="T0" fmla="*/ 70 w 98"/>
                <a:gd name="T1" fmla="*/ 16 h 121"/>
                <a:gd name="T2" fmla="*/ 52 w 98"/>
                <a:gd name="T3" fmla="*/ 3 h 121"/>
                <a:gd name="T4" fmla="*/ 32 w 98"/>
                <a:gd name="T5" fmla="*/ 67 h 121"/>
                <a:gd name="T6" fmla="*/ 34 w 98"/>
                <a:gd name="T7" fmla="*/ 83 h 121"/>
                <a:gd name="T8" fmla="*/ 20 w 98"/>
                <a:gd name="T9" fmla="*/ 111 h 121"/>
                <a:gd name="T10" fmla="*/ 1 w 98"/>
                <a:gd name="T11" fmla="*/ 116 h 121"/>
                <a:gd name="T12" fmla="*/ 22 w 98"/>
                <a:gd name="T13" fmla="*/ 116 h 121"/>
                <a:gd name="T14" fmla="*/ 34 w 98"/>
                <a:gd name="T15" fmla="*/ 84 h 121"/>
                <a:gd name="T16" fmla="*/ 34 w 98"/>
                <a:gd name="T17" fmla="*/ 83 h 121"/>
                <a:gd name="T18" fmla="*/ 96 w 98"/>
                <a:gd name="T19" fmla="*/ 17 h 121"/>
                <a:gd name="T20" fmla="*/ 70 w 98"/>
                <a:gd name="T21" fmla="*/ 16 h 121"/>
                <a:gd name="T22" fmla="*/ 1 w 98"/>
                <a:gd name="T23" fmla="*/ 116 h 121"/>
                <a:gd name="T24" fmla="*/ 0 w 98"/>
                <a:gd name="T25" fmla="*/ 116 h 121"/>
                <a:gd name="T26" fmla="*/ 1 w 98"/>
                <a:gd name="T27" fmla="*/ 116 h 121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98"/>
                <a:gd name="T43" fmla="*/ 0 h 121"/>
                <a:gd name="T44" fmla="*/ 98 w 98"/>
                <a:gd name="T45" fmla="*/ 121 h 121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98" h="121">
                  <a:moveTo>
                    <a:pt x="70" y="16"/>
                  </a:moveTo>
                  <a:cubicBezTo>
                    <a:pt x="70" y="0"/>
                    <a:pt x="54" y="0"/>
                    <a:pt x="52" y="3"/>
                  </a:cubicBezTo>
                  <a:cubicBezTo>
                    <a:pt x="52" y="3"/>
                    <a:pt x="29" y="40"/>
                    <a:pt x="32" y="67"/>
                  </a:cubicBezTo>
                  <a:cubicBezTo>
                    <a:pt x="33" y="78"/>
                    <a:pt x="34" y="81"/>
                    <a:pt x="34" y="83"/>
                  </a:cubicBezTo>
                  <a:cubicBezTo>
                    <a:pt x="31" y="93"/>
                    <a:pt x="27" y="107"/>
                    <a:pt x="20" y="111"/>
                  </a:cubicBezTo>
                  <a:cubicBezTo>
                    <a:pt x="8" y="117"/>
                    <a:pt x="3" y="117"/>
                    <a:pt x="1" y="116"/>
                  </a:cubicBezTo>
                  <a:cubicBezTo>
                    <a:pt x="9" y="121"/>
                    <a:pt x="14" y="121"/>
                    <a:pt x="22" y="116"/>
                  </a:cubicBezTo>
                  <a:cubicBezTo>
                    <a:pt x="33" y="109"/>
                    <a:pt x="34" y="90"/>
                    <a:pt x="34" y="84"/>
                  </a:cubicBezTo>
                  <a:cubicBezTo>
                    <a:pt x="34" y="84"/>
                    <a:pt x="34" y="84"/>
                    <a:pt x="34" y="83"/>
                  </a:cubicBezTo>
                  <a:cubicBezTo>
                    <a:pt x="41" y="74"/>
                    <a:pt x="72" y="27"/>
                    <a:pt x="96" y="17"/>
                  </a:cubicBezTo>
                  <a:cubicBezTo>
                    <a:pt x="98" y="16"/>
                    <a:pt x="70" y="21"/>
                    <a:pt x="70" y="16"/>
                  </a:cubicBezTo>
                  <a:close/>
                  <a:moveTo>
                    <a:pt x="1" y="116"/>
                  </a:moveTo>
                  <a:cubicBezTo>
                    <a:pt x="1" y="116"/>
                    <a:pt x="0" y="116"/>
                    <a:pt x="0" y="116"/>
                  </a:cubicBezTo>
                  <a:cubicBezTo>
                    <a:pt x="0" y="116"/>
                    <a:pt x="0" y="116"/>
                    <a:pt x="1" y="116"/>
                  </a:cubicBezTo>
                  <a:close/>
                </a:path>
              </a:pathLst>
            </a:custGeom>
            <a:gradFill rotWithShape="1">
              <a:gsLst>
                <a:gs pos="0">
                  <a:srgbClr val="C7C7C7">
                    <a:alpha val="60001"/>
                  </a:srgbClr>
                </a:gs>
                <a:gs pos="100000">
                  <a:srgbClr val="FFFFFF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7" name="Freeform 13"/>
            <p:cNvSpPr>
              <a:spLocks noEditPoints="1"/>
            </p:cNvSpPr>
            <p:nvPr/>
          </p:nvSpPr>
          <p:spPr bwMode="gray">
            <a:xfrm>
              <a:off x="2890" y="1394"/>
              <a:ext cx="94" cy="128"/>
            </a:xfrm>
            <a:custGeom>
              <a:avLst/>
              <a:gdLst>
                <a:gd name="T0" fmla="*/ 17 w 108"/>
                <a:gd name="T1" fmla="*/ 147 h 147"/>
                <a:gd name="T2" fmla="*/ 17 w 108"/>
                <a:gd name="T3" fmla="*/ 147 h 147"/>
                <a:gd name="T4" fmla="*/ 17 w 108"/>
                <a:gd name="T5" fmla="*/ 147 h 147"/>
                <a:gd name="T6" fmla="*/ 33 w 108"/>
                <a:gd name="T7" fmla="*/ 0 h 147"/>
                <a:gd name="T8" fmla="*/ 21 w 108"/>
                <a:gd name="T9" fmla="*/ 31 h 147"/>
                <a:gd name="T10" fmla="*/ 0 w 108"/>
                <a:gd name="T11" fmla="*/ 73 h 147"/>
                <a:gd name="T12" fmla="*/ 19 w 108"/>
                <a:gd name="T13" fmla="*/ 42 h 147"/>
                <a:gd name="T14" fmla="*/ 19 w 108"/>
                <a:gd name="T15" fmla="*/ 42 h 147"/>
                <a:gd name="T16" fmla="*/ 17 w 108"/>
                <a:gd name="T17" fmla="*/ 147 h 147"/>
                <a:gd name="T18" fmla="*/ 108 w 108"/>
                <a:gd name="T19" fmla="*/ 132 h 147"/>
                <a:gd name="T20" fmla="*/ 33 w 108"/>
                <a:gd name="T21" fmla="*/ 0 h 14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8"/>
                <a:gd name="T34" fmla="*/ 0 h 147"/>
                <a:gd name="T35" fmla="*/ 108 w 108"/>
                <a:gd name="T36" fmla="*/ 147 h 14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8" h="147">
                  <a:moveTo>
                    <a:pt x="17" y="147"/>
                  </a:moveTo>
                  <a:cubicBezTo>
                    <a:pt x="17" y="147"/>
                    <a:pt x="17" y="147"/>
                    <a:pt x="17" y="147"/>
                  </a:cubicBezTo>
                  <a:cubicBezTo>
                    <a:pt x="17" y="147"/>
                    <a:pt x="16" y="147"/>
                    <a:pt x="17" y="147"/>
                  </a:cubicBezTo>
                  <a:close/>
                  <a:moveTo>
                    <a:pt x="33" y="0"/>
                  </a:moveTo>
                  <a:cubicBezTo>
                    <a:pt x="30" y="3"/>
                    <a:pt x="24" y="15"/>
                    <a:pt x="21" y="31"/>
                  </a:cubicBezTo>
                  <a:cubicBezTo>
                    <a:pt x="13" y="40"/>
                    <a:pt x="0" y="59"/>
                    <a:pt x="0" y="73"/>
                  </a:cubicBezTo>
                  <a:cubicBezTo>
                    <a:pt x="0" y="92"/>
                    <a:pt x="0" y="64"/>
                    <a:pt x="19" y="42"/>
                  </a:cubicBezTo>
                  <a:cubicBezTo>
                    <a:pt x="19" y="42"/>
                    <a:pt x="19" y="42"/>
                    <a:pt x="19" y="42"/>
                  </a:cubicBezTo>
                  <a:cubicBezTo>
                    <a:pt x="16" y="84"/>
                    <a:pt x="20" y="143"/>
                    <a:pt x="17" y="147"/>
                  </a:cubicBezTo>
                  <a:cubicBezTo>
                    <a:pt x="25" y="145"/>
                    <a:pt x="108" y="132"/>
                    <a:pt x="108" y="132"/>
                  </a:cubicBezTo>
                  <a:cubicBezTo>
                    <a:pt x="108" y="132"/>
                    <a:pt x="34" y="1"/>
                    <a:pt x="33" y="0"/>
                  </a:cubicBezTo>
                  <a:close/>
                </a:path>
              </a:pathLst>
            </a:custGeom>
            <a:solidFill>
              <a:srgbClr val="B0B0B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8" name="Freeform 14"/>
            <p:cNvSpPr>
              <a:spLocks/>
            </p:cNvSpPr>
            <p:nvPr/>
          </p:nvSpPr>
          <p:spPr bwMode="gray">
            <a:xfrm>
              <a:off x="2725" y="1311"/>
              <a:ext cx="47" cy="48"/>
            </a:xfrm>
            <a:custGeom>
              <a:avLst/>
              <a:gdLst>
                <a:gd name="T0" fmla="*/ 22 w 53"/>
                <a:gd name="T1" fmla="*/ 11 h 55"/>
                <a:gd name="T2" fmla="*/ 0 w 53"/>
                <a:gd name="T3" fmla="*/ 55 h 55"/>
                <a:gd name="T4" fmla="*/ 36 w 53"/>
                <a:gd name="T5" fmla="*/ 14 h 55"/>
                <a:gd name="T6" fmla="*/ 22 w 53"/>
                <a:gd name="T7" fmla="*/ 11 h 5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3"/>
                <a:gd name="T13" fmla="*/ 0 h 55"/>
                <a:gd name="T14" fmla="*/ 53 w 53"/>
                <a:gd name="T15" fmla="*/ 55 h 5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3" h="55">
                  <a:moveTo>
                    <a:pt x="22" y="11"/>
                  </a:moveTo>
                  <a:cubicBezTo>
                    <a:pt x="0" y="55"/>
                    <a:pt x="0" y="55"/>
                    <a:pt x="0" y="55"/>
                  </a:cubicBezTo>
                  <a:cubicBezTo>
                    <a:pt x="0" y="55"/>
                    <a:pt x="53" y="0"/>
                    <a:pt x="36" y="14"/>
                  </a:cubicBezTo>
                  <a:cubicBezTo>
                    <a:pt x="27" y="21"/>
                    <a:pt x="22" y="11"/>
                    <a:pt x="22" y="11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7C7C7"/>
                </a:gs>
              </a:gsLst>
              <a:lin ang="27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19" name="Freeform 15"/>
            <p:cNvSpPr>
              <a:spLocks/>
            </p:cNvSpPr>
            <p:nvPr/>
          </p:nvSpPr>
          <p:spPr bwMode="gray">
            <a:xfrm>
              <a:off x="2347" y="1443"/>
              <a:ext cx="1186" cy="384"/>
            </a:xfrm>
            <a:custGeom>
              <a:avLst/>
              <a:gdLst>
                <a:gd name="T0" fmla="*/ 0 w 994"/>
                <a:gd name="T1" fmla="*/ 322 h 322"/>
                <a:gd name="T2" fmla="*/ 26 w 994"/>
                <a:gd name="T3" fmla="*/ 309 h 322"/>
                <a:gd name="T4" fmla="*/ 97 w 994"/>
                <a:gd name="T5" fmla="*/ 257 h 322"/>
                <a:gd name="T6" fmla="*/ 183 w 994"/>
                <a:gd name="T7" fmla="*/ 181 h 322"/>
                <a:gd name="T8" fmla="*/ 249 w 994"/>
                <a:gd name="T9" fmla="*/ 139 h 322"/>
                <a:gd name="T10" fmla="*/ 245 w 994"/>
                <a:gd name="T11" fmla="*/ 132 h 322"/>
                <a:gd name="T12" fmla="*/ 307 w 994"/>
                <a:gd name="T13" fmla="*/ 108 h 322"/>
                <a:gd name="T14" fmla="*/ 351 w 994"/>
                <a:gd name="T15" fmla="*/ 83 h 322"/>
                <a:gd name="T16" fmla="*/ 382 w 994"/>
                <a:gd name="T17" fmla="*/ 76 h 322"/>
                <a:gd name="T18" fmla="*/ 411 w 994"/>
                <a:gd name="T19" fmla="*/ 61 h 322"/>
                <a:gd name="T20" fmla="*/ 466 w 994"/>
                <a:gd name="T21" fmla="*/ 58 h 322"/>
                <a:gd name="T22" fmla="*/ 478 w 994"/>
                <a:gd name="T23" fmla="*/ 60 h 322"/>
                <a:gd name="T24" fmla="*/ 717 w 994"/>
                <a:gd name="T25" fmla="*/ 2 h 322"/>
                <a:gd name="T26" fmla="*/ 719 w 994"/>
                <a:gd name="T27" fmla="*/ 37 h 322"/>
                <a:gd name="T28" fmla="*/ 740 w 994"/>
                <a:gd name="T29" fmla="*/ 69 h 322"/>
                <a:gd name="T30" fmla="*/ 712 w 994"/>
                <a:gd name="T31" fmla="*/ 131 h 322"/>
                <a:gd name="T32" fmla="*/ 751 w 994"/>
                <a:gd name="T33" fmla="*/ 145 h 322"/>
                <a:gd name="T34" fmla="*/ 772 w 994"/>
                <a:gd name="T35" fmla="*/ 115 h 322"/>
                <a:gd name="T36" fmla="*/ 808 w 994"/>
                <a:gd name="T37" fmla="*/ 124 h 322"/>
                <a:gd name="T38" fmla="*/ 840 w 994"/>
                <a:gd name="T39" fmla="*/ 150 h 322"/>
                <a:gd name="T40" fmla="*/ 856 w 994"/>
                <a:gd name="T41" fmla="*/ 244 h 322"/>
                <a:gd name="T42" fmla="*/ 960 w 994"/>
                <a:gd name="T43" fmla="*/ 265 h 322"/>
                <a:gd name="T44" fmla="*/ 994 w 994"/>
                <a:gd name="T45" fmla="*/ 320 h 322"/>
                <a:gd name="T46" fmla="*/ 0 w 994"/>
                <a:gd name="T47" fmla="*/ 322 h 322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994"/>
                <a:gd name="T73" fmla="*/ 0 h 322"/>
                <a:gd name="T74" fmla="*/ 994 w 994"/>
                <a:gd name="T75" fmla="*/ 322 h 322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994" h="322">
                  <a:moveTo>
                    <a:pt x="0" y="322"/>
                  </a:moveTo>
                  <a:cubicBezTo>
                    <a:pt x="0" y="322"/>
                    <a:pt x="16" y="320"/>
                    <a:pt x="26" y="309"/>
                  </a:cubicBezTo>
                  <a:cubicBezTo>
                    <a:pt x="26" y="309"/>
                    <a:pt x="88" y="260"/>
                    <a:pt x="97" y="257"/>
                  </a:cubicBezTo>
                  <a:cubicBezTo>
                    <a:pt x="107" y="253"/>
                    <a:pt x="183" y="181"/>
                    <a:pt x="183" y="181"/>
                  </a:cubicBezTo>
                  <a:cubicBezTo>
                    <a:pt x="249" y="139"/>
                    <a:pt x="249" y="139"/>
                    <a:pt x="249" y="139"/>
                  </a:cubicBezTo>
                  <a:cubicBezTo>
                    <a:pt x="249" y="139"/>
                    <a:pt x="253" y="132"/>
                    <a:pt x="245" y="132"/>
                  </a:cubicBezTo>
                  <a:cubicBezTo>
                    <a:pt x="245" y="132"/>
                    <a:pt x="288" y="131"/>
                    <a:pt x="307" y="108"/>
                  </a:cubicBezTo>
                  <a:cubicBezTo>
                    <a:pt x="327" y="85"/>
                    <a:pt x="338" y="110"/>
                    <a:pt x="351" y="83"/>
                  </a:cubicBezTo>
                  <a:cubicBezTo>
                    <a:pt x="382" y="76"/>
                    <a:pt x="382" y="76"/>
                    <a:pt x="382" y="76"/>
                  </a:cubicBezTo>
                  <a:cubicBezTo>
                    <a:pt x="382" y="76"/>
                    <a:pt x="381" y="53"/>
                    <a:pt x="411" y="61"/>
                  </a:cubicBezTo>
                  <a:cubicBezTo>
                    <a:pt x="411" y="61"/>
                    <a:pt x="442" y="77"/>
                    <a:pt x="466" y="58"/>
                  </a:cubicBezTo>
                  <a:cubicBezTo>
                    <a:pt x="466" y="58"/>
                    <a:pt x="478" y="55"/>
                    <a:pt x="478" y="60"/>
                  </a:cubicBezTo>
                  <a:cubicBezTo>
                    <a:pt x="478" y="64"/>
                    <a:pt x="717" y="2"/>
                    <a:pt x="717" y="2"/>
                  </a:cubicBezTo>
                  <a:cubicBezTo>
                    <a:pt x="717" y="2"/>
                    <a:pt x="714" y="0"/>
                    <a:pt x="719" y="37"/>
                  </a:cubicBezTo>
                  <a:cubicBezTo>
                    <a:pt x="740" y="69"/>
                    <a:pt x="740" y="69"/>
                    <a:pt x="740" y="69"/>
                  </a:cubicBezTo>
                  <a:cubicBezTo>
                    <a:pt x="740" y="69"/>
                    <a:pt x="725" y="128"/>
                    <a:pt x="712" y="131"/>
                  </a:cubicBezTo>
                  <a:cubicBezTo>
                    <a:pt x="699" y="134"/>
                    <a:pt x="738" y="161"/>
                    <a:pt x="751" y="145"/>
                  </a:cubicBezTo>
                  <a:cubicBezTo>
                    <a:pt x="764" y="129"/>
                    <a:pt x="764" y="128"/>
                    <a:pt x="772" y="115"/>
                  </a:cubicBezTo>
                  <a:cubicBezTo>
                    <a:pt x="780" y="101"/>
                    <a:pt x="806" y="102"/>
                    <a:pt x="808" y="124"/>
                  </a:cubicBezTo>
                  <a:cubicBezTo>
                    <a:pt x="809" y="163"/>
                    <a:pt x="840" y="150"/>
                    <a:pt x="840" y="150"/>
                  </a:cubicBezTo>
                  <a:cubicBezTo>
                    <a:pt x="840" y="150"/>
                    <a:pt x="877" y="231"/>
                    <a:pt x="856" y="244"/>
                  </a:cubicBezTo>
                  <a:cubicBezTo>
                    <a:pt x="835" y="257"/>
                    <a:pt x="960" y="265"/>
                    <a:pt x="960" y="265"/>
                  </a:cubicBezTo>
                  <a:cubicBezTo>
                    <a:pt x="994" y="320"/>
                    <a:pt x="994" y="320"/>
                    <a:pt x="994" y="320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0" name="Freeform 16"/>
            <p:cNvSpPr>
              <a:spLocks/>
            </p:cNvSpPr>
            <p:nvPr/>
          </p:nvSpPr>
          <p:spPr bwMode="gray">
            <a:xfrm>
              <a:off x="2352" y="1434"/>
              <a:ext cx="1189" cy="395"/>
            </a:xfrm>
            <a:custGeom>
              <a:avLst/>
              <a:gdLst>
                <a:gd name="T0" fmla="*/ 0 w 1189"/>
                <a:gd name="T1" fmla="*/ 395 h 395"/>
                <a:gd name="T2" fmla="*/ 88 w 1189"/>
                <a:gd name="T3" fmla="*/ 365 h 395"/>
                <a:gd name="T4" fmla="*/ 162 w 1189"/>
                <a:gd name="T5" fmla="*/ 365 h 395"/>
                <a:gd name="T6" fmla="*/ 625 w 1189"/>
                <a:gd name="T7" fmla="*/ 359 h 395"/>
                <a:gd name="T8" fmla="*/ 805 w 1189"/>
                <a:gd name="T9" fmla="*/ 360 h 395"/>
                <a:gd name="T10" fmla="*/ 742 w 1189"/>
                <a:gd name="T11" fmla="*/ 300 h 395"/>
                <a:gd name="T12" fmla="*/ 657 w 1189"/>
                <a:gd name="T13" fmla="*/ 257 h 395"/>
                <a:gd name="T14" fmla="*/ 667 w 1189"/>
                <a:gd name="T15" fmla="*/ 230 h 395"/>
                <a:gd name="T16" fmla="*/ 735 w 1189"/>
                <a:gd name="T17" fmla="*/ 234 h 395"/>
                <a:gd name="T18" fmla="*/ 880 w 1189"/>
                <a:gd name="T19" fmla="*/ 259 h 395"/>
                <a:gd name="T20" fmla="*/ 816 w 1189"/>
                <a:gd name="T21" fmla="*/ 234 h 395"/>
                <a:gd name="T22" fmla="*/ 805 w 1189"/>
                <a:gd name="T23" fmla="*/ 138 h 395"/>
                <a:gd name="T24" fmla="*/ 826 w 1189"/>
                <a:gd name="T25" fmla="*/ 109 h 395"/>
                <a:gd name="T26" fmla="*/ 857 w 1189"/>
                <a:gd name="T27" fmla="*/ 128 h 395"/>
                <a:gd name="T28" fmla="*/ 816 w 1189"/>
                <a:gd name="T29" fmla="*/ 73 h 395"/>
                <a:gd name="T30" fmla="*/ 848 w 1189"/>
                <a:gd name="T31" fmla="*/ 37 h 395"/>
                <a:gd name="T32" fmla="*/ 832 w 1189"/>
                <a:gd name="T33" fmla="*/ 13 h 395"/>
                <a:gd name="T34" fmla="*/ 861 w 1189"/>
                <a:gd name="T35" fmla="*/ 28 h 395"/>
                <a:gd name="T36" fmla="*/ 884 w 1189"/>
                <a:gd name="T37" fmla="*/ 66 h 395"/>
                <a:gd name="T38" fmla="*/ 882 w 1189"/>
                <a:gd name="T39" fmla="*/ 104 h 395"/>
                <a:gd name="T40" fmla="*/ 887 w 1189"/>
                <a:gd name="T41" fmla="*/ 99 h 395"/>
                <a:gd name="T42" fmla="*/ 919 w 1189"/>
                <a:gd name="T43" fmla="*/ 135 h 395"/>
                <a:gd name="T44" fmla="*/ 961 w 1189"/>
                <a:gd name="T45" fmla="*/ 145 h 395"/>
                <a:gd name="T46" fmla="*/ 1003 w 1189"/>
                <a:gd name="T47" fmla="*/ 182 h 395"/>
                <a:gd name="T48" fmla="*/ 1073 w 1189"/>
                <a:gd name="T49" fmla="*/ 193 h 395"/>
                <a:gd name="T50" fmla="*/ 1104 w 1189"/>
                <a:gd name="T51" fmla="*/ 273 h 395"/>
                <a:gd name="T52" fmla="*/ 1151 w 1189"/>
                <a:gd name="T53" fmla="*/ 301 h 395"/>
                <a:gd name="T54" fmla="*/ 1160 w 1189"/>
                <a:gd name="T55" fmla="*/ 325 h 395"/>
                <a:gd name="T56" fmla="*/ 1181 w 1189"/>
                <a:gd name="T57" fmla="*/ 391 h 395"/>
                <a:gd name="T58" fmla="*/ 0 w 1189"/>
                <a:gd name="T59" fmla="*/ 395 h 39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1189"/>
                <a:gd name="T91" fmla="*/ 0 h 395"/>
                <a:gd name="T92" fmla="*/ 1189 w 1189"/>
                <a:gd name="T93" fmla="*/ 395 h 39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1189" h="395">
                  <a:moveTo>
                    <a:pt x="0" y="395"/>
                  </a:moveTo>
                  <a:cubicBezTo>
                    <a:pt x="0" y="395"/>
                    <a:pt x="74" y="389"/>
                    <a:pt x="88" y="365"/>
                  </a:cubicBezTo>
                  <a:cubicBezTo>
                    <a:pt x="88" y="365"/>
                    <a:pt x="149" y="359"/>
                    <a:pt x="162" y="365"/>
                  </a:cubicBezTo>
                  <a:cubicBezTo>
                    <a:pt x="162" y="365"/>
                    <a:pt x="504" y="304"/>
                    <a:pt x="625" y="359"/>
                  </a:cubicBezTo>
                  <a:cubicBezTo>
                    <a:pt x="625" y="359"/>
                    <a:pt x="683" y="389"/>
                    <a:pt x="805" y="360"/>
                  </a:cubicBezTo>
                  <a:cubicBezTo>
                    <a:pt x="805" y="360"/>
                    <a:pt x="793" y="293"/>
                    <a:pt x="742" y="300"/>
                  </a:cubicBezTo>
                  <a:cubicBezTo>
                    <a:pt x="742" y="300"/>
                    <a:pt x="714" y="253"/>
                    <a:pt x="657" y="257"/>
                  </a:cubicBezTo>
                  <a:cubicBezTo>
                    <a:pt x="657" y="257"/>
                    <a:pt x="658" y="257"/>
                    <a:pt x="667" y="230"/>
                  </a:cubicBezTo>
                  <a:cubicBezTo>
                    <a:pt x="667" y="230"/>
                    <a:pt x="706" y="279"/>
                    <a:pt x="735" y="234"/>
                  </a:cubicBezTo>
                  <a:cubicBezTo>
                    <a:pt x="735" y="234"/>
                    <a:pt x="820" y="287"/>
                    <a:pt x="880" y="259"/>
                  </a:cubicBezTo>
                  <a:cubicBezTo>
                    <a:pt x="816" y="234"/>
                    <a:pt x="816" y="234"/>
                    <a:pt x="816" y="234"/>
                  </a:cubicBezTo>
                  <a:cubicBezTo>
                    <a:pt x="816" y="234"/>
                    <a:pt x="857" y="166"/>
                    <a:pt x="805" y="138"/>
                  </a:cubicBezTo>
                  <a:cubicBezTo>
                    <a:pt x="752" y="109"/>
                    <a:pt x="826" y="109"/>
                    <a:pt x="826" y="109"/>
                  </a:cubicBezTo>
                  <a:cubicBezTo>
                    <a:pt x="826" y="109"/>
                    <a:pt x="806" y="141"/>
                    <a:pt x="857" y="128"/>
                  </a:cubicBezTo>
                  <a:cubicBezTo>
                    <a:pt x="857" y="128"/>
                    <a:pt x="830" y="73"/>
                    <a:pt x="816" y="73"/>
                  </a:cubicBezTo>
                  <a:cubicBezTo>
                    <a:pt x="803" y="73"/>
                    <a:pt x="826" y="38"/>
                    <a:pt x="848" y="37"/>
                  </a:cubicBezTo>
                  <a:cubicBezTo>
                    <a:pt x="848" y="37"/>
                    <a:pt x="855" y="10"/>
                    <a:pt x="832" y="13"/>
                  </a:cubicBezTo>
                  <a:cubicBezTo>
                    <a:pt x="832" y="13"/>
                    <a:pt x="849" y="0"/>
                    <a:pt x="861" y="28"/>
                  </a:cubicBezTo>
                  <a:cubicBezTo>
                    <a:pt x="861" y="28"/>
                    <a:pt x="851" y="48"/>
                    <a:pt x="884" y="66"/>
                  </a:cubicBezTo>
                  <a:cubicBezTo>
                    <a:pt x="917" y="83"/>
                    <a:pt x="887" y="99"/>
                    <a:pt x="882" y="104"/>
                  </a:cubicBezTo>
                  <a:cubicBezTo>
                    <a:pt x="876" y="110"/>
                    <a:pt x="887" y="99"/>
                    <a:pt x="887" y="99"/>
                  </a:cubicBezTo>
                  <a:cubicBezTo>
                    <a:pt x="887" y="99"/>
                    <a:pt x="873" y="185"/>
                    <a:pt x="919" y="135"/>
                  </a:cubicBezTo>
                  <a:cubicBezTo>
                    <a:pt x="919" y="135"/>
                    <a:pt x="936" y="114"/>
                    <a:pt x="961" y="145"/>
                  </a:cubicBezTo>
                  <a:cubicBezTo>
                    <a:pt x="961" y="145"/>
                    <a:pt x="965" y="193"/>
                    <a:pt x="1003" y="182"/>
                  </a:cubicBezTo>
                  <a:cubicBezTo>
                    <a:pt x="1003" y="182"/>
                    <a:pt x="1070" y="182"/>
                    <a:pt x="1073" y="193"/>
                  </a:cubicBezTo>
                  <a:cubicBezTo>
                    <a:pt x="1078" y="206"/>
                    <a:pt x="1126" y="228"/>
                    <a:pt x="1104" y="273"/>
                  </a:cubicBezTo>
                  <a:cubicBezTo>
                    <a:pt x="1104" y="273"/>
                    <a:pt x="1151" y="291"/>
                    <a:pt x="1151" y="301"/>
                  </a:cubicBezTo>
                  <a:cubicBezTo>
                    <a:pt x="1151" y="313"/>
                    <a:pt x="1160" y="325"/>
                    <a:pt x="1160" y="325"/>
                  </a:cubicBezTo>
                  <a:cubicBezTo>
                    <a:pt x="1160" y="325"/>
                    <a:pt x="1189" y="363"/>
                    <a:pt x="1181" y="391"/>
                  </a:cubicBezTo>
                  <a:lnTo>
                    <a:pt x="0" y="395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7C7C7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1" name="Freeform 17"/>
            <p:cNvSpPr>
              <a:spLocks/>
            </p:cNvSpPr>
            <p:nvPr/>
          </p:nvSpPr>
          <p:spPr bwMode="gray">
            <a:xfrm>
              <a:off x="3192" y="1462"/>
              <a:ext cx="378" cy="364"/>
            </a:xfrm>
            <a:custGeom>
              <a:avLst/>
              <a:gdLst>
                <a:gd name="T0" fmla="*/ 17 w 317"/>
                <a:gd name="T1" fmla="*/ 0 h 305"/>
                <a:gd name="T2" fmla="*/ 11 w 317"/>
                <a:gd name="T3" fmla="*/ 21 h 305"/>
                <a:gd name="T4" fmla="*/ 40 w 317"/>
                <a:gd name="T5" fmla="*/ 60 h 305"/>
                <a:gd name="T6" fmla="*/ 62 w 317"/>
                <a:gd name="T7" fmla="*/ 105 h 305"/>
                <a:gd name="T8" fmla="*/ 81 w 317"/>
                <a:gd name="T9" fmla="*/ 92 h 305"/>
                <a:gd name="T10" fmla="*/ 114 w 317"/>
                <a:gd name="T11" fmla="*/ 129 h 305"/>
                <a:gd name="T12" fmla="*/ 155 w 317"/>
                <a:gd name="T13" fmla="*/ 170 h 305"/>
                <a:gd name="T14" fmla="*/ 109 w 317"/>
                <a:gd name="T15" fmla="*/ 191 h 305"/>
                <a:gd name="T16" fmla="*/ 166 w 317"/>
                <a:gd name="T17" fmla="*/ 191 h 305"/>
                <a:gd name="T18" fmla="*/ 141 w 317"/>
                <a:gd name="T19" fmla="*/ 221 h 305"/>
                <a:gd name="T20" fmla="*/ 116 w 317"/>
                <a:gd name="T21" fmla="*/ 266 h 305"/>
                <a:gd name="T22" fmla="*/ 191 w 317"/>
                <a:gd name="T23" fmla="*/ 272 h 305"/>
                <a:gd name="T24" fmla="*/ 107 w 317"/>
                <a:gd name="T25" fmla="*/ 300 h 305"/>
                <a:gd name="T26" fmla="*/ 100 w 317"/>
                <a:gd name="T27" fmla="*/ 304 h 305"/>
                <a:gd name="T28" fmla="*/ 317 w 317"/>
                <a:gd name="T29" fmla="*/ 305 h 305"/>
                <a:gd name="T30" fmla="*/ 285 w 317"/>
                <a:gd name="T31" fmla="*/ 251 h 305"/>
                <a:gd name="T32" fmla="*/ 254 w 317"/>
                <a:gd name="T33" fmla="*/ 200 h 305"/>
                <a:gd name="T34" fmla="*/ 228 w 317"/>
                <a:gd name="T35" fmla="*/ 147 h 305"/>
                <a:gd name="T36" fmla="*/ 141 w 317"/>
                <a:gd name="T37" fmla="*/ 129 h 305"/>
                <a:gd name="T38" fmla="*/ 85 w 317"/>
                <a:gd name="T39" fmla="*/ 70 h 305"/>
                <a:gd name="T40" fmla="*/ 17 w 317"/>
                <a:gd name="T41" fmla="*/ 0 h 305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317"/>
                <a:gd name="T64" fmla="*/ 0 h 305"/>
                <a:gd name="T65" fmla="*/ 317 w 317"/>
                <a:gd name="T66" fmla="*/ 305 h 305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317" h="305">
                  <a:moveTo>
                    <a:pt x="17" y="0"/>
                  </a:moveTo>
                  <a:cubicBezTo>
                    <a:pt x="17" y="0"/>
                    <a:pt x="0" y="18"/>
                    <a:pt x="11" y="21"/>
                  </a:cubicBezTo>
                  <a:cubicBezTo>
                    <a:pt x="22" y="25"/>
                    <a:pt x="58" y="37"/>
                    <a:pt x="40" y="60"/>
                  </a:cubicBezTo>
                  <a:cubicBezTo>
                    <a:pt x="15" y="94"/>
                    <a:pt x="47" y="111"/>
                    <a:pt x="62" y="105"/>
                  </a:cubicBezTo>
                  <a:cubicBezTo>
                    <a:pt x="78" y="99"/>
                    <a:pt x="72" y="92"/>
                    <a:pt x="81" y="92"/>
                  </a:cubicBezTo>
                  <a:cubicBezTo>
                    <a:pt x="103" y="92"/>
                    <a:pt x="104" y="132"/>
                    <a:pt x="114" y="129"/>
                  </a:cubicBezTo>
                  <a:cubicBezTo>
                    <a:pt x="114" y="129"/>
                    <a:pt x="178" y="139"/>
                    <a:pt x="155" y="170"/>
                  </a:cubicBezTo>
                  <a:cubicBezTo>
                    <a:pt x="147" y="181"/>
                    <a:pt x="138" y="200"/>
                    <a:pt x="109" y="191"/>
                  </a:cubicBezTo>
                  <a:cubicBezTo>
                    <a:pt x="109" y="191"/>
                    <a:pt x="147" y="218"/>
                    <a:pt x="166" y="191"/>
                  </a:cubicBezTo>
                  <a:cubicBezTo>
                    <a:pt x="184" y="164"/>
                    <a:pt x="201" y="235"/>
                    <a:pt x="141" y="221"/>
                  </a:cubicBezTo>
                  <a:cubicBezTo>
                    <a:pt x="141" y="221"/>
                    <a:pt x="211" y="271"/>
                    <a:pt x="116" y="266"/>
                  </a:cubicBezTo>
                  <a:cubicBezTo>
                    <a:pt x="205" y="268"/>
                    <a:pt x="125" y="265"/>
                    <a:pt x="191" y="272"/>
                  </a:cubicBezTo>
                  <a:cubicBezTo>
                    <a:pt x="257" y="280"/>
                    <a:pt x="172" y="303"/>
                    <a:pt x="107" y="300"/>
                  </a:cubicBezTo>
                  <a:cubicBezTo>
                    <a:pt x="100" y="304"/>
                    <a:pt x="100" y="304"/>
                    <a:pt x="100" y="304"/>
                  </a:cubicBezTo>
                  <a:cubicBezTo>
                    <a:pt x="285" y="304"/>
                    <a:pt x="317" y="305"/>
                    <a:pt x="317" y="305"/>
                  </a:cubicBezTo>
                  <a:cubicBezTo>
                    <a:pt x="317" y="305"/>
                    <a:pt x="264" y="281"/>
                    <a:pt x="285" y="251"/>
                  </a:cubicBezTo>
                  <a:cubicBezTo>
                    <a:pt x="247" y="220"/>
                    <a:pt x="283" y="222"/>
                    <a:pt x="254" y="200"/>
                  </a:cubicBezTo>
                  <a:cubicBezTo>
                    <a:pt x="227" y="178"/>
                    <a:pt x="245" y="169"/>
                    <a:pt x="228" y="147"/>
                  </a:cubicBezTo>
                  <a:cubicBezTo>
                    <a:pt x="211" y="125"/>
                    <a:pt x="143" y="133"/>
                    <a:pt x="141" y="129"/>
                  </a:cubicBezTo>
                  <a:cubicBezTo>
                    <a:pt x="140" y="126"/>
                    <a:pt x="111" y="112"/>
                    <a:pt x="85" y="70"/>
                  </a:cubicBezTo>
                  <a:cubicBezTo>
                    <a:pt x="60" y="29"/>
                    <a:pt x="23" y="26"/>
                    <a:pt x="1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B0B0B0"/>
                </a:gs>
                <a:gs pos="100000">
                  <a:srgbClr val="404040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2" name="Freeform 18"/>
            <p:cNvSpPr>
              <a:spLocks/>
            </p:cNvSpPr>
            <p:nvPr/>
          </p:nvSpPr>
          <p:spPr bwMode="gray">
            <a:xfrm>
              <a:off x="3195" y="1581"/>
              <a:ext cx="55" cy="43"/>
            </a:xfrm>
            <a:custGeom>
              <a:avLst/>
              <a:gdLst>
                <a:gd name="T0" fmla="*/ 27 w 62"/>
                <a:gd name="T1" fmla="*/ 0 h 49"/>
                <a:gd name="T2" fmla="*/ 62 w 62"/>
                <a:gd name="T3" fmla="*/ 15 h 49"/>
                <a:gd name="T4" fmla="*/ 29 w 62"/>
                <a:gd name="T5" fmla="*/ 27 h 49"/>
                <a:gd name="T6" fmla="*/ 27 w 62"/>
                <a:gd name="T7" fmla="*/ 0 h 4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2"/>
                <a:gd name="T13" fmla="*/ 0 h 49"/>
                <a:gd name="T14" fmla="*/ 62 w 62"/>
                <a:gd name="T15" fmla="*/ 49 h 4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2" h="49">
                  <a:moveTo>
                    <a:pt x="27" y="0"/>
                  </a:moveTo>
                  <a:cubicBezTo>
                    <a:pt x="27" y="0"/>
                    <a:pt x="62" y="3"/>
                    <a:pt x="62" y="15"/>
                  </a:cubicBezTo>
                  <a:cubicBezTo>
                    <a:pt x="62" y="27"/>
                    <a:pt x="57" y="49"/>
                    <a:pt x="29" y="27"/>
                  </a:cubicBezTo>
                  <a:cubicBezTo>
                    <a:pt x="0" y="5"/>
                    <a:pt x="15" y="3"/>
                    <a:pt x="27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B0B0B0"/>
                </a:gs>
                <a:gs pos="100000">
                  <a:srgbClr val="51515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3" name="Freeform 19"/>
            <p:cNvSpPr>
              <a:spLocks/>
            </p:cNvSpPr>
            <p:nvPr/>
          </p:nvSpPr>
          <p:spPr bwMode="gray">
            <a:xfrm>
              <a:off x="3206" y="1594"/>
              <a:ext cx="79" cy="59"/>
            </a:xfrm>
            <a:custGeom>
              <a:avLst/>
              <a:gdLst>
                <a:gd name="T0" fmla="*/ 18 w 90"/>
                <a:gd name="T1" fmla="*/ 44 h 67"/>
                <a:gd name="T2" fmla="*/ 58 w 90"/>
                <a:gd name="T3" fmla="*/ 27 h 67"/>
                <a:gd name="T4" fmla="*/ 45 w 90"/>
                <a:gd name="T5" fmla="*/ 64 h 67"/>
                <a:gd name="T6" fmla="*/ 18 w 90"/>
                <a:gd name="T7" fmla="*/ 44 h 6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0"/>
                <a:gd name="T13" fmla="*/ 0 h 67"/>
                <a:gd name="T14" fmla="*/ 90 w 90"/>
                <a:gd name="T15" fmla="*/ 67 h 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0" h="67">
                  <a:moveTo>
                    <a:pt x="18" y="44"/>
                  </a:moveTo>
                  <a:cubicBezTo>
                    <a:pt x="18" y="44"/>
                    <a:pt x="58" y="54"/>
                    <a:pt x="58" y="27"/>
                  </a:cubicBezTo>
                  <a:cubicBezTo>
                    <a:pt x="58" y="0"/>
                    <a:pt x="90" y="67"/>
                    <a:pt x="45" y="64"/>
                  </a:cubicBezTo>
                  <a:cubicBezTo>
                    <a:pt x="0" y="60"/>
                    <a:pt x="18" y="44"/>
                    <a:pt x="18" y="44"/>
                  </a:cubicBezTo>
                  <a:close/>
                </a:path>
              </a:pathLst>
            </a:custGeom>
            <a:gradFill rotWithShape="1">
              <a:gsLst>
                <a:gs pos="0">
                  <a:srgbClr val="B0B0B0"/>
                </a:gs>
                <a:gs pos="100000">
                  <a:srgbClr val="515151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4" name="Freeform 20"/>
            <p:cNvSpPr>
              <a:spLocks/>
            </p:cNvSpPr>
            <p:nvPr/>
          </p:nvSpPr>
          <p:spPr bwMode="gray">
            <a:xfrm>
              <a:off x="3017" y="1550"/>
              <a:ext cx="62" cy="89"/>
            </a:xfrm>
            <a:custGeom>
              <a:avLst/>
              <a:gdLst>
                <a:gd name="T0" fmla="*/ 0 w 72"/>
                <a:gd name="T1" fmla="*/ 93 h 101"/>
                <a:gd name="T2" fmla="*/ 65 w 72"/>
                <a:gd name="T3" fmla="*/ 13 h 101"/>
                <a:gd name="T4" fmla="*/ 72 w 72"/>
                <a:gd name="T5" fmla="*/ 101 h 101"/>
                <a:gd name="T6" fmla="*/ 0 w 72"/>
                <a:gd name="T7" fmla="*/ 93 h 10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"/>
                <a:gd name="T13" fmla="*/ 0 h 101"/>
                <a:gd name="T14" fmla="*/ 72 w 72"/>
                <a:gd name="T15" fmla="*/ 101 h 10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" h="101">
                  <a:moveTo>
                    <a:pt x="0" y="93"/>
                  </a:moveTo>
                  <a:cubicBezTo>
                    <a:pt x="0" y="93"/>
                    <a:pt x="25" y="0"/>
                    <a:pt x="65" y="13"/>
                  </a:cubicBezTo>
                  <a:cubicBezTo>
                    <a:pt x="72" y="101"/>
                    <a:pt x="72" y="101"/>
                    <a:pt x="72" y="101"/>
                  </a:cubicBezTo>
                  <a:cubicBezTo>
                    <a:pt x="72" y="101"/>
                    <a:pt x="60" y="31"/>
                    <a:pt x="0" y="93"/>
                  </a:cubicBezTo>
                  <a:close/>
                </a:path>
              </a:pathLst>
            </a:custGeom>
            <a:gradFill rotWithShape="1">
              <a:gsLst>
                <a:gs pos="0">
                  <a:srgbClr val="C7C7C7"/>
                </a:gs>
                <a:gs pos="100000">
                  <a:srgbClr val="FFFFFF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gray">
            <a:xfrm>
              <a:off x="2889" y="1530"/>
              <a:ext cx="51" cy="62"/>
            </a:xfrm>
            <a:custGeom>
              <a:avLst/>
              <a:gdLst>
                <a:gd name="T0" fmla="*/ 60 w 60"/>
                <a:gd name="T1" fmla="*/ 20 h 71"/>
                <a:gd name="T2" fmla="*/ 0 w 60"/>
                <a:gd name="T3" fmla="*/ 60 h 71"/>
                <a:gd name="T4" fmla="*/ 60 w 60"/>
                <a:gd name="T5" fmla="*/ 20 h 71"/>
                <a:gd name="T6" fmla="*/ 0 60000 65536"/>
                <a:gd name="T7" fmla="*/ 0 60000 65536"/>
                <a:gd name="T8" fmla="*/ 0 60000 65536"/>
                <a:gd name="T9" fmla="*/ 0 w 60"/>
                <a:gd name="T10" fmla="*/ 0 h 71"/>
                <a:gd name="T11" fmla="*/ 60 w 60"/>
                <a:gd name="T12" fmla="*/ 71 h 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0" h="71">
                  <a:moveTo>
                    <a:pt x="60" y="20"/>
                  </a:moveTo>
                  <a:cubicBezTo>
                    <a:pt x="60" y="20"/>
                    <a:pt x="27" y="71"/>
                    <a:pt x="0" y="60"/>
                  </a:cubicBezTo>
                  <a:cubicBezTo>
                    <a:pt x="0" y="60"/>
                    <a:pt x="25" y="0"/>
                    <a:pt x="60" y="20"/>
                  </a:cubicBez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rgbClr val="C7C7C7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6" name="Freeform 22"/>
            <p:cNvSpPr>
              <a:spLocks/>
            </p:cNvSpPr>
            <p:nvPr/>
          </p:nvSpPr>
          <p:spPr bwMode="gray">
            <a:xfrm>
              <a:off x="2966" y="1660"/>
              <a:ext cx="26" cy="28"/>
            </a:xfrm>
            <a:custGeom>
              <a:avLst/>
              <a:gdLst>
                <a:gd name="T0" fmla="*/ 29 w 31"/>
                <a:gd name="T1" fmla="*/ 0 h 31"/>
                <a:gd name="T2" fmla="*/ 31 w 31"/>
                <a:gd name="T3" fmla="*/ 31 h 31"/>
                <a:gd name="T4" fmla="*/ 29 w 31"/>
                <a:gd name="T5" fmla="*/ 0 h 31"/>
                <a:gd name="T6" fmla="*/ 0 60000 65536"/>
                <a:gd name="T7" fmla="*/ 0 60000 65536"/>
                <a:gd name="T8" fmla="*/ 0 60000 65536"/>
                <a:gd name="T9" fmla="*/ 0 w 31"/>
                <a:gd name="T10" fmla="*/ 0 h 31"/>
                <a:gd name="T11" fmla="*/ 31 w 31"/>
                <a:gd name="T12" fmla="*/ 31 h 3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1" h="31">
                  <a:moveTo>
                    <a:pt x="29" y="0"/>
                  </a:moveTo>
                  <a:cubicBezTo>
                    <a:pt x="31" y="31"/>
                    <a:pt x="31" y="31"/>
                    <a:pt x="31" y="31"/>
                  </a:cubicBezTo>
                  <a:cubicBezTo>
                    <a:pt x="31" y="31"/>
                    <a:pt x="0" y="20"/>
                    <a:pt x="29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7C7C7"/>
                </a:gs>
                <a:gs pos="100000">
                  <a:srgbClr val="FFFFFF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  <p:sp>
          <p:nvSpPr>
            <p:cNvPr id="27" name="Freeform 23"/>
            <p:cNvSpPr>
              <a:spLocks/>
            </p:cNvSpPr>
            <p:nvPr/>
          </p:nvSpPr>
          <p:spPr bwMode="gray">
            <a:xfrm>
              <a:off x="3257" y="1587"/>
              <a:ext cx="79" cy="86"/>
            </a:xfrm>
            <a:custGeom>
              <a:avLst/>
              <a:gdLst>
                <a:gd name="T0" fmla="*/ 5 w 90"/>
                <a:gd name="T1" fmla="*/ 20 h 99"/>
                <a:gd name="T2" fmla="*/ 16 w 90"/>
                <a:gd name="T3" fmla="*/ 99 h 99"/>
                <a:gd name="T4" fmla="*/ 90 w 90"/>
                <a:gd name="T5" fmla="*/ 77 h 99"/>
                <a:gd name="T6" fmla="*/ 65 w 90"/>
                <a:gd name="T7" fmla="*/ 33 h 99"/>
                <a:gd name="T8" fmla="*/ 34 w 90"/>
                <a:gd name="T9" fmla="*/ 0 h 99"/>
                <a:gd name="T10" fmla="*/ 5 w 90"/>
                <a:gd name="T11" fmla="*/ 20 h 9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90"/>
                <a:gd name="T19" fmla="*/ 0 h 99"/>
                <a:gd name="T20" fmla="*/ 90 w 90"/>
                <a:gd name="T21" fmla="*/ 99 h 9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90" h="99">
                  <a:moveTo>
                    <a:pt x="5" y="20"/>
                  </a:moveTo>
                  <a:cubicBezTo>
                    <a:pt x="29" y="16"/>
                    <a:pt x="16" y="99"/>
                    <a:pt x="16" y="99"/>
                  </a:cubicBezTo>
                  <a:cubicBezTo>
                    <a:pt x="16" y="86"/>
                    <a:pt x="90" y="77"/>
                    <a:pt x="90" y="77"/>
                  </a:cubicBezTo>
                  <a:cubicBezTo>
                    <a:pt x="90" y="77"/>
                    <a:pt x="67" y="46"/>
                    <a:pt x="65" y="33"/>
                  </a:cubicBezTo>
                  <a:cubicBezTo>
                    <a:pt x="63" y="20"/>
                    <a:pt x="34" y="0"/>
                    <a:pt x="34" y="0"/>
                  </a:cubicBezTo>
                  <a:cubicBezTo>
                    <a:pt x="34" y="0"/>
                    <a:pt x="0" y="20"/>
                    <a:pt x="5" y="20"/>
                  </a:cubicBezTo>
                  <a:close/>
                </a:path>
              </a:pathLst>
            </a:custGeom>
            <a:solidFill>
              <a:srgbClr val="E8E8E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defTabSz="1218930"/>
              <a:endParaRPr lang="en-US" sz="2400" dirty="0">
                <a:solidFill>
                  <a:srgbClr val="000000"/>
                </a:solidFill>
                <a:latin typeface="Verdana" pitchFamily="34" charset="0"/>
              </a:endParaRPr>
            </a:p>
          </p:txBody>
        </p:sp>
      </p:grpSp>
      <p:sp>
        <p:nvSpPr>
          <p:cNvPr id="31" name="Line Callout 2 (Accent Bar) 30"/>
          <p:cNvSpPr/>
          <p:nvPr/>
        </p:nvSpPr>
        <p:spPr>
          <a:xfrm flipH="1">
            <a:off x="3910513" y="4139309"/>
            <a:ext cx="3048000" cy="667912"/>
          </a:xfrm>
          <a:prstGeom prst="accentCallout2">
            <a:avLst>
              <a:gd name="adj1" fmla="val 18750"/>
              <a:gd name="adj2" fmla="val -326"/>
              <a:gd name="adj3" fmla="val 18750"/>
              <a:gd name="adj4" fmla="val -6825"/>
              <a:gd name="adj5" fmla="val 55354"/>
              <a:gd name="adj6" fmla="val -26679"/>
            </a:avLst>
          </a:prstGeom>
          <a:noFill/>
          <a:ln w="15875" cmpd="sng">
            <a:solidFill>
              <a:schemeClr val="tx2">
                <a:lumMod val="40000"/>
                <a:lumOff val="60000"/>
              </a:schemeClr>
            </a:solidFill>
            <a:tailEnd type="oval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81773" rIns="81773" bIns="122664" rtlCol="0" anchor="t" anchorCtr="0">
            <a:noAutofit/>
          </a:bodyPr>
          <a:lstStyle/>
          <a:p>
            <a:pPr marL="0" lvl="1" algn="r" defTabSz="1218930">
              <a:lnSpc>
                <a:spcPct val="90000"/>
              </a:lnSpc>
              <a:buSzPct val="100000"/>
            </a:pPr>
            <a:r>
              <a:rPr lang="en-US" b="1" dirty="0" err="1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poreska</a:t>
            </a:r>
            <a:r>
              <a:rPr lang="en-US" b="1" dirty="0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rešenja</a:t>
            </a:r>
            <a:r>
              <a:rPr lang="en-US" b="1" dirty="0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kasne</a:t>
            </a:r>
            <a:r>
              <a:rPr lang="en-US" b="1" dirty="0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i</a:t>
            </a:r>
            <a:r>
              <a:rPr lang="en-US" b="1" dirty="0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po</a:t>
            </a:r>
            <a:r>
              <a:rPr lang="en-US" b="1" dirty="0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nekoliko</a:t>
            </a:r>
            <a:r>
              <a:rPr lang="en-US" b="1" dirty="0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meseci</a:t>
            </a:r>
            <a:endParaRPr lang="en-US" b="1" dirty="0">
              <a:solidFill>
                <a:srgbClr val="FFFFFF"/>
              </a:solidFill>
              <a:latin typeface="Century Gothic"/>
              <a:cs typeface="Arial Narrow" pitchFamily="34" charset="0"/>
            </a:endParaRPr>
          </a:p>
        </p:txBody>
      </p:sp>
      <p:sp>
        <p:nvSpPr>
          <p:cNvPr id="32" name="Line Callout 2 (Accent Bar) 31"/>
          <p:cNvSpPr/>
          <p:nvPr/>
        </p:nvSpPr>
        <p:spPr>
          <a:xfrm>
            <a:off x="8899324" y="3266125"/>
            <a:ext cx="3012360" cy="667912"/>
          </a:xfrm>
          <a:prstGeom prst="accentCallout2">
            <a:avLst>
              <a:gd name="adj1" fmla="val 18750"/>
              <a:gd name="adj2" fmla="val -326"/>
              <a:gd name="adj3" fmla="val 18750"/>
              <a:gd name="adj4" fmla="val -6825"/>
              <a:gd name="adj5" fmla="val 55354"/>
              <a:gd name="adj6" fmla="val -26679"/>
            </a:avLst>
          </a:prstGeom>
          <a:noFill/>
          <a:ln w="15875" cmpd="sng">
            <a:solidFill>
              <a:schemeClr val="tx2">
                <a:lumMod val="40000"/>
                <a:lumOff val="60000"/>
              </a:schemeClr>
            </a:solidFill>
            <a:tailEnd type="oval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81773" rIns="81773" bIns="122664" rtlCol="0" anchor="t" anchorCtr="0">
            <a:noAutofit/>
          </a:bodyPr>
          <a:lstStyle/>
          <a:p>
            <a:pPr marL="0" lvl="1" defTabSz="1218930">
              <a:lnSpc>
                <a:spcPct val="90000"/>
              </a:lnSpc>
              <a:buSzPct val="100000"/>
            </a:pPr>
            <a:r>
              <a:rPr lang="en-US" b="1" dirty="0" smtClean="0">
                <a:solidFill>
                  <a:srgbClr val="FFFFFF"/>
                </a:solidFill>
                <a:latin typeface="Century Gothic"/>
              </a:rPr>
              <a:t>problem </a:t>
            </a:r>
            <a:r>
              <a:rPr lang="en-US" b="1" dirty="0" err="1" smtClean="0">
                <a:solidFill>
                  <a:srgbClr val="FFFFFF"/>
                </a:solidFill>
                <a:latin typeface="Century Gothic"/>
              </a:rPr>
              <a:t>ostvarivanja</a:t>
            </a:r>
            <a:r>
              <a:rPr lang="en-US" b="1" dirty="0" smtClean="0">
                <a:solidFill>
                  <a:srgbClr val="FFFFFF"/>
                </a:solidFill>
                <a:latin typeface="Century Gothic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entury Gothic"/>
              </a:rPr>
              <a:t>prava</a:t>
            </a:r>
            <a:r>
              <a:rPr lang="en-US" b="1" dirty="0" smtClean="0">
                <a:solidFill>
                  <a:srgbClr val="FFFFFF"/>
                </a:solidFill>
                <a:latin typeface="Century Gothic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entury Gothic"/>
              </a:rPr>
              <a:t>na</a:t>
            </a:r>
            <a:r>
              <a:rPr lang="en-US" b="1" dirty="0" smtClean="0">
                <a:solidFill>
                  <a:srgbClr val="FFFFFF"/>
                </a:solidFill>
                <a:latin typeface="Century Gothic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entury Gothic"/>
              </a:rPr>
              <a:t>zdravstveno</a:t>
            </a:r>
            <a:r>
              <a:rPr lang="en-US" b="1" dirty="0" smtClean="0">
                <a:solidFill>
                  <a:srgbClr val="FFFFFF"/>
                </a:solidFill>
                <a:latin typeface="Century Gothic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entury Gothic"/>
              </a:rPr>
              <a:t>osiguranje</a:t>
            </a:r>
            <a:r>
              <a:rPr lang="en-US" b="1" dirty="0" smtClean="0">
                <a:solidFill>
                  <a:srgbClr val="FFFFFF"/>
                </a:solidFill>
                <a:latin typeface="Century Gothic"/>
              </a:rPr>
              <a:t> </a:t>
            </a:r>
            <a:endParaRPr lang="en-US" b="1" dirty="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33" name="Line Callout 2 (Accent Bar) 32"/>
          <p:cNvSpPr/>
          <p:nvPr/>
        </p:nvSpPr>
        <p:spPr>
          <a:xfrm flipH="1">
            <a:off x="3759200" y="2936983"/>
            <a:ext cx="2749077" cy="667912"/>
          </a:xfrm>
          <a:prstGeom prst="accentCallout2">
            <a:avLst>
              <a:gd name="adj1" fmla="val 18750"/>
              <a:gd name="adj2" fmla="val -326"/>
              <a:gd name="adj3" fmla="val 18750"/>
              <a:gd name="adj4" fmla="val -6825"/>
              <a:gd name="adj5" fmla="val 55354"/>
              <a:gd name="adj6" fmla="val -26679"/>
            </a:avLst>
          </a:prstGeom>
          <a:noFill/>
          <a:ln w="15875" cmpd="sng">
            <a:solidFill>
              <a:schemeClr val="tx2">
                <a:lumMod val="40000"/>
                <a:lumOff val="60000"/>
              </a:schemeClr>
            </a:solidFill>
            <a:tailEnd type="oval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81773" rIns="81773" bIns="122664" rtlCol="0" anchor="t" anchorCtr="0">
            <a:noAutofit/>
          </a:bodyPr>
          <a:lstStyle/>
          <a:p>
            <a:pPr marL="0" lvl="1" algn="r" defTabSz="1218930">
              <a:lnSpc>
                <a:spcPct val="90000"/>
              </a:lnSpc>
              <a:buSzPct val="100000"/>
            </a:pPr>
            <a:r>
              <a:rPr lang="en-US" b="1" dirty="0" err="1" smtClean="0">
                <a:solidFill>
                  <a:srgbClr val="43BAF2">
                    <a:lumMod val="20000"/>
                    <a:lumOff val="80000"/>
                  </a:srgbClr>
                </a:solidFill>
                <a:latin typeface="Century Gothic"/>
              </a:rPr>
              <a:t>gotovo</a:t>
            </a:r>
            <a:r>
              <a:rPr lang="en-US" b="1" dirty="0" smtClean="0">
                <a:solidFill>
                  <a:srgbClr val="43BAF2">
                    <a:lumMod val="20000"/>
                    <a:lumOff val="80000"/>
                  </a:srgbClr>
                </a:solidFill>
                <a:latin typeface="Century Gothic"/>
              </a:rPr>
              <a:t> je </a:t>
            </a:r>
            <a:r>
              <a:rPr lang="en-US" b="1" dirty="0" err="1" smtClean="0">
                <a:solidFill>
                  <a:srgbClr val="43BAF2">
                    <a:lumMod val="20000"/>
                    <a:lumOff val="80000"/>
                  </a:srgbClr>
                </a:solidFill>
                <a:latin typeface="Century Gothic"/>
              </a:rPr>
              <a:t>nemoguće</a:t>
            </a:r>
            <a:r>
              <a:rPr lang="en-US" b="1" dirty="0" smtClean="0">
                <a:solidFill>
                  <a:srgbClr val="43BAF2">
                    <a:lumMod val="20000"/>
                    <a:lumOff val="80000"/>
                  </a:srgbClr>
                </a:solidFill>
                <a:latin typeface="Century Gothic"/>
              </a:rPr>
              <a:t> </a:t>
            </a:r>
            <a:r>
              <a:rPr lang="en-US" b="1" dirty="0" err="1" smtClean="0">
                <a:solidFill>
                  <a:srgbClr val="43BAF2">
                    <a:lumMod val="20000"/>
                    <a:lumOff val="80000"/>
                  </a:srgbClr>
                </a:solidFill>
                <a:latin typeface="Century Gothic"/>
              </a:rPr>
              <a:t>predvideti</a:t>
            </a:r>
            <a:r>
              <a:rPr lang="en-US" b="1" dirty="0" smtClean="0">
                <a:solidFill>
                  <a:srgbClr val="43BAF2">
                    <a:lumMod val="20000"/>
                    <a:lumOff val="80000"/>
                  </a:srgbClr>
                </a:solidFill>
                <a:latin typeface="Century Gothic"/>
              </a:rPr>
              <a:t> </a:t>
            </a:r>
            <a:r>
              <a:rPr lang="en-US" b="1" dirty="0" err="1" smtClean="0">
                <a:solidFill>
                  <a:srgbClr val="43BAF2">
                    <a:lumMod val="20000"/>
                    <a:lumOff val="80000"/>
                  </a:srgbClr>
                </a:solidFill>
                <a:latin typeface="Century Gothic"/>
              </a:rPr>
              <a:t>koliki</a:t>
            </a:r>
            <a:r>
              <a:rPr lang="en-US" b="1" dirty="0" smtClean="0">
                <a:solidFill>
                  <a:srgbClr val="43BAF2">
                    <a:lumMod val="20000"/>
                    <a:lumOff val="80000"/>
                  </a:srgbClr>
                </a:solidFill>
                <a:latin typeface="Century Gothic"/>
              </a:rPr>
              <a:t> </a:t>
            </a:r>
            <a:r>
              <a:rPr lang="en-US" b="1" dirty="0" err="1" smtClean="0">
                <a:solidFill>
                  <a:srgbClr val="43BAF2">
                    <a:lumMod val="20000"/>
                    <a:lumOff val="80000"/>
                  </a:srgbClr>
                </a:solidFill>
                <a:latin typeface="Century Gothic"/>
              </a:rPr>
              <a:t>će</a:t>
            </a:r>
            <a:r>
              <a:rPr lang="en-US" b="1" dirty="0" smtClean="0">
                <a:solidFill>
                  <a:srgbClr val="43BAF2">
                    <a:lumMod val="20000"/>
                    <a:lumOff val="80000"/>
                  </a:srgbClr>
                </a:solidFill>
                <a:latin typeface="Century Gothic"/>
              </a:rPr>
              <a:t> </a:t>
            </a:r>
            <a:r>
              <a:rPr lang="en-US" b="1" dirty="0" err="1" smtClean="0">
                <a:solidFill>
                  <a:srgbClr val="43BAF2">
                    <a:lumMod val="20000"/>
                    <a:lumOff val="80000"/>
                  </a:srgbClr>
                </a:solidFill>
                <a:latin typeface="Century Gothic"/>
              </a:rPr>
              <a:t>biti</a:t>
            </a:r>
            <a:r>
              <a:rPr lang="en-US" b="1" dirty="0" smtClean="0">
                <a:solidFill>
                  <a:srgbClr val="43BAF2">
                    <a:lumMod val="20000"/>
                    <a:lumOff val="80000"/>
                  </a:srgbClr>
                </a:solidFill>
                <a:latin typeface="Century Gothic"/>
              </a:rPr>
              <a:t> </a:t>
            </a:r>
            <a:r>
              <a:rPr lang="en-US" b="1" dirty="0" err="1" smtClean="0">
                <a:solidFill>
                  <a:srgbClr val="43BAF2">
                    <a:lumMod val="20000"/>
                    <a:lumOff val="80000"/>
                  </a:srgbClr>
                </a:solidFill>
                <a:latin typeface="Century Gothic"/>
              </a:rPr>
              <a:t>iznos</a:t>
            </a:r>
            <a:r>
              <a:rPr lang="en-US" b="1" dirty="0" smtClean="0">
                <a:solidFill>
                  <a:srgbClr val="43BAF2">
                    <a:lumMod val="20000"/>
                    <a:lumOff val="80000"/>
                  </a:srgbClr>
                </a:solidFill>
                <a:latin typeface="Century Gothic"/>
              </a:rPr>
              <a:t> </a:t>
            </a:r>
            <a:r>
              <a:rPr lang="en-US" b="1" dirty="0" err="1" smtClean="0">
                <a:solidFill>
                  <a:srgbClr val="43BAF2">
                    <a:lumMod val="20000"/>
                    <a:lumOff val="80000"/>
                  </a:srgbClr>
                </a:solidFill>
                <a:latin typeface="Century Gothic"/>
              </a:rPr>
              <a:t>poreza</a:t>
            </a:r>
            <a:r>
              <a:rPr lang="en-US" b="1" dirty="0" smtClean="0">
                <a:solidFill>
                  <a:srgbClr val="43BAF2">
                    <a:lumMod val="20000"/>
                    <a:lumOff val="80000"/>
                  </a:srgbClr>
                </a:solidFill>
                <a:latin typeface="Century Gothic"/>
              </a:rPr>
              <a:t> </a:t>
            </a:r>
            <a:endParaRPr lang="en-US" b="1" dirty="0">
              <a:solidFill>
                <a:srgbClr val="43BAF2">
                  <a:lumMod val="20000"/>
                  <a:lumOff val="80000"/>
                </a:srgbClr>
              </a:solidFill>
              <a:latin typeface="Century Gothic"/>
            </a:endParaRPr>
          </a:p>
        </p:txBody>
      </p:sp>
      <p:sp>
        <p:nvSpPr>
          <p:cNvPr id="36" name="Line Callout 2 (Accent Bar) 35"/>
          <p:cNvSpPr/>
          <p:nvPr/>
        </p:nvSpPr>
        <p:spPr>
          <a:xfrm>
            <a:off x="8764280" y="4807221"/>
            <a:ext cx="3305197" cy="667912"/>
          </a:xfrm>
          <a:prstGeom prst="accentCallout2">
            <a:avLst>
              <a:gd name="adj1" fmla="val 18750"/>
              <a:gd name="adj2" fmla="val -326"/>
              <a:gd name="adj3" fmla="val 18750"/>
              <a:gd name="adj4" fmla="val -6825"/>
              <a:gd name="adj5" fmla="val 55354"/>
              <a:gd name="adj6" fmla="val -26679"/>
            </a:avLst>
          </a:prstGeom>
          <a:noFill/>
          <a:ln w="15875" cmpd="sng">
            <a:solidFill>
              <a:schemeClr val="tx2">
                <a:lumMod val="40000"/>
                <a:lumOff val="60000"/>
              </a:schemeClr>
            </a:solidFill>
            <a:tailEnd type="oval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0" tIns="81773" rIns="81773" bIns="122664" rtlCol="0" anchor="t" anchorCtr="0">
            <a:noAutofit/>
          </a:bodyPr>
          <a:lstStyle/>
          <a:p>
            <a:pPr marL="0" lvl="1" defTabSz="1218930">
              <a:lnSpc>
                <a:spcPct val="90000"/>
              </a:lnSpc>
              <a:buSzPct val="100000"/>
            </a:pPr>
            <a:r>
              <a:rPr lang="en-US" b="1" dirty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 </a:t>
            </a:r>
            <a:r>
              <a:rPr lang="en-US" b="1" dirty="0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ne </a:t>
            </a:r>
            <a:r>
              <a:rPr lang="en-US" b="1" dirty="0" err="1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mogu</a:t>
            </a:r>
            <a:r>
              <a:rPr lang="en-US" b="1" dirty="0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 da </a:t>
            </a:r>
            <a:r>
              <a:rPr lang="en-US" b="1" dirty="0" err="1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upišu</a:t>
            </a:r>
            <a:r>
              <a:rPr lang="en-US" b="1" dirty="0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staž</a:t>
            </a:r>
            <a:r>
              <a:rPr lang="en-US" b="1" dirty="0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, </a:t>
            </a:r>
            <a:r>
              <a:rPr lang="en-US" b="1" dirty="0" err="1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dok</a:t>
            </a:r>
            <a:r>
              <a:rPr lang="en-US" b="1" dirty="0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 je </a:t>
            </a:r>
            <a:r>
              <a:rPr lang="en-US" b="1" dirty="0" err="1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preduzetnička</a:t>
            </a:r>
            <a:r>
              <a:rPr lang="en-US" b="1" dirty="0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radnja</a:t>
            </a:r>
            <a:r>
              <a:rPr lang="en-US" b="1" dirty="0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 </a:t>
            </a:r>
            <a:r>
              <a:rPr lang="en-US" b="1" dirty="0" err="1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aktivna</a:t>
            </a:r>
            <a:r>
              <a:rPr lang="en-US" b="1" dirty="0" smtClean="0">
                <a:solidFill>
                  <a:srgbClr val="FFFFFF"/>
                </a:solidFill>
                <a:latin typeface="Century Gothic"/>
                <a:cs typeface="Arial Narrow" pitchFamily="34" charset="0"/>
              </a:rPr>
              <a:t> </a:t>
            </a:r>
            <a:endParaRPr lang="en-US" b="1" dirty="0">
              <a:solidFill>
                <a:srgbClr val="FFFFFF"/>
              </a:solidFill>
              <a:latin typeface="Century Gothic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24050" y="-933450"/>
            <a:ext cx="6314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Medjutim pored tih super benefita postoje i razliciti problemi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471334" y="7011739"/>
            <a:ext cx="5304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 smtClean="0"/>
              <a:t>Ali hajde da vidimo kako to sve izgleda na primeru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65688" y="2981561"/>
            <a:ext cx="3659117" cy="6594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+mj-lt"/>
              </a:rPr>
              <a:t>Dodatni</a:t>
            </a:r>
            <a:r>
              <a:rPr lang="en-US" sz="2400" b="1" dirty="0" smtClean="0">
                <a:latin typeface="+mj-lt"/>
              </a:rPr>
              <a:t> </a:t>
            </a:r>
            <a:r>
              <a:rPr lang="en-US" sz="2400" b="1" dirty="0" err="1" smtClean="0">
                <a:latin typeface="+mj-lt"/>
              </a:rPr>
              <a:t>problemi</a:t>
            </a:r>
            <a:endParaRPr lang="en-US" sz="2400" b="1" dirty="0">
              <a:latin typeface="+mj-lt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01049" y="3742856"/>
            <a:ext cx="3046002" cy="5102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siva</a:t>
            </a:r>
            <a:r>
              <a:rPr lang="en-US" sz="2000" b="1" dirty="0" smtClean="0">
                <a:latin typeface="+mj-lt"/>
              </a:rPr>
              <a:t> </a:t>
            </a:r>
            <a:r>
              <a:rPr lang="en-US" sz="2000" b="1" dirty="0" err="1" smtClean="0">
                <a:latin typeface="+mj-lt"/>
              </a:rPr>
              <a:t>ekonomija</a:t>
            </a:r>
            <a:r>
              <a:rPr lang="en-US" sz="2000" b="1" dirty="0" smtClean="0">
                <a:latin typeface="+mj-lt"/>
              </a:rPr>
              <a:t> </a:t>
            </a:r>
            <a:endParaRPr lang="en-US" sz="2000" b="1" dirty="0">
              <a:latin typeface="+mj-lt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99791" y="4886075"/>
            <a:ext cx="3046002" cy="5102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latin typeface="+mj-lt"/>
              </a:rPr>
              <a:t>pranje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novca</a:t>
            </a:r>
            <a:r>
              <a:rPr lang="en-US" sz="1600" b="1" dirty="0" smtClean="0">
                <a:latin typeface="+mj-lt"/>
              </a:rPr>
              <a:t> u </a:t>
            </a:r>
            <a:r>
              <a:rPr lang="en-US" sz="1600" b="1" dirty="0" err="1" smtClean="0">
                <a:latin typeface="+mj-lt"/>
              </a:rPr>
              <a:t>manjem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obimu</a:t>
            </a:r>
            <a:endParaRPr lang="en-US" sz="1600" b="1" dirty="0">
              <a:latin typeface="+mj-lt"/>
            </a:endParaRPr>
          </a:p>
        </p:txBody>
      </p:sp>
      <p:sp>
        <p:nvSpPr>
          <p:cNvPr id="43" name="Line 1"/>
          <p:cNvSpPr>
            <a:spLocks noChangeShapeType="1"/>
          </p:cNvSpPr>
          <p:nvPr/>
        </p:nvSpPr>
        <p:spPr bwMode="auto">
          <a:xfrm rot="10800000" flipH="1">
            <a:off x="1885856" y="4089968"/>
            <a:ext cx="0" cy="443707"/>
          </a:xfrm>
          <a:prstGeom prst="line">
            <a:avLst/>
          </a:prstGeom>
          <a:noFill/>
          <a:ln w="76200">
            <a:solidFill>
              <a:schemeClr val="tx2"/>
            </a:solidFill>
            <a:miter lim="800000"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900"/>
          </a:p>
        </p:txBody>
      </p:sp>
      <p:sp>
        <p:nvSpPr>
          <p:cNvPr id="42" name="Rectangle 41"/>
          <p:cNvSpPr/>
          <p:nvPr/>
        </p:nvSpPr>
        <p:spPr>
          <a:xfrm>
            <a:off x="399791" y="4311822"/>
            <a:ext cx="3046002" cy="5102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>
                <a:latin typeface="+mj-lt"/>
              </a:rPr>
              <a:t>korišćenje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sistema</a:t>
            </a:r>
            <a:r>
              <a:rPr lang="en-US" sz="1600" b="1" dirty="0" smtClean="0">
                <a:latin typeface="+mj-lt"/>
              </a:rPr>
              <a:t> u </a:t>
            </a:r>
            <a:r>
              <a:rPr lang="en-US" sz="1600" b="1" dirty="0" err="1" smtClean="0">
                <a:latin typeface="+mj-lt"/>
              </a:rPr>
              <a:t>svrhe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za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koje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nije</a:t>
            </a:r>
            <a:r>
              <a:rPr lang="en-US" sz="1600" b="1" dirty="0" smtClean="0">
                <a:latin typeface="+mj-lt"/>
              </a:rPr>
              <a:t> </a:t>
            </a:r>
            <a:r>
              <a:rPr lang="en-US" sz="1600" b="1" dirty="0" err="1" smtClean="0">
                <a:latin typeface="+mj-lt"/>
              </a:rPr>
              <a:t>namenjen</a:t>
            </a:r>
            <a:endParaRPr lang="en-US" sz="1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7293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UPOZNAJTE MARKA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244954" y="2722169"/>
            <a:ext cx="4315954" cy="2949967"/>
          </a:xfrm>
          <a:prstGeom prst="rect">
            <a:avLst/>
          </a:prstGeom>
          <a:pattFill prst="dkUpDiag">
            <a:fgClr>
              <a:schemeClr val="bg2">
                <a:lumMod val="60000"/>
                <a:lumOff val="4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Ovo</a:t>
            </a:r>
            <a:r>
              <a:rPr lang="en-US" sz="2000" b="1" dirty="0" smtClean="0">
                <a:solidFill>
                  <a:schemeClr val="tx1"/>
                </a:solidFill>
              </a:rPr>
              <a:t> je Marko.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Marko </a:t>
            </a:r>
            <a:r>
              <a:rPr lang="en-US" sz="2000" b="1" dirty="0" err="1" smtClean="0">
                <a:solidFill>
                  <a:schemeClr val="tx1"/>
                </a:solidFill>
              </a:rPr>
              <a:t>ima</a:t>
            </a:r>
            <a:r>
              <a:rPr lang="en-US" sz="2000" b="1" dirty="0" smtClean="0">
                <a:solidFill>
                  <a:schemeClr val="tx1"/>
                </a:solidFill>
              </a:rPr>
              <a:t> 21 </a:t>
            </a:r>
            <a:r>
              <a:rPr lang="en-US" sz="2000" b="1" dirty="0" err="1" smtClean="0">
                <a:solidFill>
                  <a:schemeClr val="tx1"/>
                </a:solidFill>
              </a:rPr>
              <a:t>godinu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  <a:endParaRPr lang="en-US" sz="2000" b="1" dirty="0">
              <a:solidFill>
                <a:schemeClr val="tx1"/>
              </a:solidFill>
            </a:endParaRP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Živi</a:t>
            </a:r>
            <a:r>
              <a:rPr lang="en-US" sz="2000" b="1" dirty="0" smtClean="0">
                <a:solidFill>
                  <a:schemeClr val="tx1"/>
                </a:solidFill>
              </a:rPr>
              <a:t> u </a:t>
            </a:r>
            <a:r>
              <a:rPr lang="en-US" sz="2000" b="1" dirty="0" err="1" smtClean="0">
                <a:solidFill>
                  <a:schemeClr val="tx1"/>
                </a:solidFill>
              </a:rPr>
              <a:t>Nišu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Završio</a:t>
            </a:r>
            <a:r>
              <a:rPr lang="en-US" sz="2000" b="1" dirty="0" smtClean="0">
                <a:solidFill>
                  <a:schemeClr val="tx1"/>
                </a:solidFill>
              </a:rPr>
              <a:t> je </a:t>
            </a:r>
            <a:r>
              <a:rPr lang="en-US" sz="2000" b="1" dirty="0" err="1">
                <a:solidFill>
                  <a:schemeClr val="tx1"/>
                </a:solidFill>
              </a:rPr>
              <a:t>g</a:t>
            </a:r>
            <a:r>
              <a:rPr lang="en-US" sz="2000" b="1" dirty="0" err="1" smtClean="0">
                <a:solidFill>
                  <a:schemeClr val="tx1"/>
                </a:solidFill>
              </a:rPr>
              <a:t>imnaziju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sada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studira</a:t>
            </a:r>
            <a:r>
              <a:rPr lang="en-US" sz="2000" b="1" dirty="0" smtClean="0">
                <a:solidFill>
                  <a:schemeClr val="tx1"/>
                </a:solidFill>
              </a:rPr>
              <a:t> PMF.</a:t>
            </a:r>
          </a:p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Bavi</a:t>
            </a:r>
            <a:r>
              <a:rPr lang="en-US" sz="2000" b="1" dirty="0" smtClean="0">
                <a:solidFill>
                  <a:schemeClr val="tx1"/>
                </a:solidFill>
              </a:rPr>
              <a:t> se </a:t>
            </a:r>
            <a:r>
              <a:rPr lang="en-US" sz="2000" b="1" dirty="0" err="1" smtClean="0">
                <a:solidFill>
                  <a:schemeClr val="tx1"/>
                </a:solidFill>
              </a:rPr>
              <a:t>programiranjem</a:t>
            </a:r>
            <a:r>
              <a:rPr lang="en-US" sz="2000" b="1" dirty="0" smtClean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Marko </a:t>
            </a:r>
            <a:r>
              <a:rPr lang="en-US" sz="2000" b="1" dirty="0" err="1" smtClean="0">
                <a:solidFill>
                  <a:schemeClr val="tx1"/>
                </a:solidFill>
              </a:rPr>
              <a:t>želi</a:t>
            </a:r>
            <a:r>
              <a:rPr lang="en-US" sz="2000" b="1" dirty="0" smtClean="0">
                <a:solidFill>
                  <a:schemeClr val="tx1"/>
                </a:solidFill>
              </a:rPr>
              <a:t> da </a:t>
            </a:r>
            <a:r>
              <a:rPr lang="en-US" sz="2000" b="1" dirty="0" err="1" smtClean="0">
                <a:solidFill>
                  <a:schemeClr val="tx1"/>
                </a:solidFill>
              </a:rPr>
              <a:t>osnuje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svoju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firmu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kako</a:t>
            </a:r>
            <a:r>
              <a:rPr lang="en-US" sz="2000" b="1" dirty="0" smtClean="0">
                <a:solidFill>
                  <a:schemeClr val="tx1"/>
                </a:solidFill>
              </a:rPr>
              <a:t> bi </a:t>
            </a:r>
            <a:r>
              <a:rPr lang="en-US" sz="2000" b="1" dirty="0" err="1" smtClean="0">
                <a:solidFill>
                  <a:schemeClr val="tx1"/>
                </a:solidFill>
              </a:rPr>
              <a:t>poslovao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sa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inostranstvom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6560908" y="2722169"/>
            <a:ext cx="375109" cy="2949967"/>
          </a:xfrm>
          <a:prstGeom prst="rect">
            <a:avLst/>
          </a:prstGeom>
          <a:solidFill>
            <a:schemeClr val="tx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 smtClean="0">
                <a:latin typeface="+mj-lt"/>
              </a:rPr>
              <a:t>Markov </a:t>
            </a:r>
            <a:r>
              <a:rPr lang="en-US" b="1" dirty="0" err="1" smtClean="0">
                <a:latin typeface="+mj-lt"/>
              </a:rPr>
              <a:t>izazov</a:t>
            </a:r>
            <a:r>
              <a:rPr lang="en-US" b="1" dirty="0" smtClean="0">
                <a:latin typeface="+mj-lt"/>
              </a:rPr>
              <a:t> </a:t>
            </a:r>
            <a:endParaRPr lang="en-US" b="1" dirty="0"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36017" y="2722169"/>
            <a:ext cx="4449730" cy="2949967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Marko </a:t>
            </a:r>
            <a:r>
              <a:rPr lang="en-US" sz="2000" b="1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kao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i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većina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mladih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u </a:t>
            </a:r>
            <a:r>
              <a:rPr lang="en-US" sz="2000" b="1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Srbiji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nije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imao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priliku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da se </a:t>
            </a:r>
            <a:r>
              <a:rPr lang="en-US" sz="2000" b="1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tokom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školovanja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bliže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upozna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sa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privrednim</a:t>
            </a:r>
            <a:r>
              <a:rPr lang="en-US" sz="2000" b="1" dirty="0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sistemom</a:t>
            </a:r>
            <a:endParaRPr lang="sr-Latn-RS" sz="2000" b="1" dirty="0">
              <a:solidFill>
                <a:schemeClr val="bg1"/>
              </a:solidFill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669" y="1275956"/>
            <a:ext cx="2436352" cy="2500313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25909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1121" y="3873125"/>
            <a:ext cx="1123122" cy="10492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KAKO IZGLEDA MARKOV PUT DO OSNIVANJA FIRME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354720" y="1827803"/>
            <a:ext cx="9606101" cy="1259006"/>
            <a:chOff x="5240187" y="2204534"/>
            <a:chExt cx="11025554" cy="1445043"/>
          </a:xfrm>
        </p:grpSpPr>
        <p:sp>
          <p:nvSpPr>
            <p:cNvPr id="13" name="Rectangle 12"/>
            <p:cNvSpPr/>
            <p:nvPr/>
          </p:nvSpPr>
          <p:spPr>
            <a:xfrm rot="16200000" flipH="1">
              <a:off x="11389632" y="-1532260"/>
              <a:ext cx="701150" cy="8291434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 rot="5400000">
              <a:off x="6205441" y="1762875"/>
              <a:ext cx="701150" cy="170369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5240187" y="2204534"/>
              <a:ext cx="871065" cy="79818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2400" dirty="0">
                <a:solidFill>
                  <a:schemeClr val="bg1"/>
                </a:solidFill>
                <a:latin typeface="Segoe UI" panose="020B0502040204020203" pitchFamily="34" charset="0"/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7067085" y="2213933"/>
              <a:ext cx="901941" cy="84458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r-Latn-RS" sz="3600" b="1" dirty="0" smtClean="0">
                  <a:solidFill>
                    <a:schemeClr val="tx1"/>
                  </a:solidFill>
                  <a:latin typeface="Segoe UI" panose="020B0502040204020203" pitchFamily="34" charset="0"/>
                </a:rPr>
                <a:t>1</a:t>
              </a:r>
              <a:endParaRPr lang="en-AU" sz="3600" b="1" dirty="0">
                <a:solidFill>
                  <a:schemeClr val="tx1"/>
                </a:solidFill>
                <a:latin typeface="Segoe UI" panose="020B0502040204020203" pitchFamily="34" charset="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15499449" y="2235679"/>
              <a:ext cx="766292" cy="74314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2400" dirty="0">
                <a:solidFill>
                  <a:schemeClr val="bg1"/>
                </a:solidFill>
                <a:latin typeface="Segoe UI" panose="020B0502040204020203" pitchFamily="34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5937993" y="3466321"/>
              <a:ext cx="319224" cy="183256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dash"/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545387" y="2534372"/>
            <a:ext cx="237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 smtClean="0">
                <a:solidFill>
                  <a:schemeClr val="tx2"/>
                </a:solidFill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ŽELIM DA OSNUJEM FIRMU</a:t>
            </a:r>
            <a:endParaRPr lang="en-US" sz="2000" b="1" dirty="0">
              <a:solidFill>
                <a:schemeClr val="tx2"/>
              </a:solidFill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79868" y="2616117"/>
            <a:ext cx="2694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 smtClean="0"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FIRMA POSLUJE</a:t>
            </a:r>
            <a:endParaRPr lang="en-US" sz="1400" b="1" dirty="0"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Teardrop 32"/>
          <p:cNvSpPr/>
          <p:nvPr/>
        </p:nvSpPr>
        <p:spPr>
          <a:xfrm flipH="1">
            <a:off x="3486888" y="2711450"/>
            <a:ext cx="1924050" cy="1905000"/>
          </a:xfrm>
          <a:prstGeom prst="teardrop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tx1"/>
                </a:solidFill>
              </a:rPr>
              <a:t>KAKO MOGU DA OSNUJEM FIRMU?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41243" y="2599748"/>
            <a:ext cx="1303357" cy="1337574"/>
          </a:xfrm>
          <a:prstGeom prst="ellipse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6058009" y="3920710"/>
            <a:ext cx="1846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Hmm... Gde mogu naći te informacije?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28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TRASNPARENTNOST INFORMACIJA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206799" y="1475120"/>
            <a:ext cx="4702682" cy="3806562"/>
            <a:chOff x="881061" y="1898185"/>
            <a:chExt cx="3331220" cy="3088269"/>
          </a:xfrm>
        </p:grpSpPr>
        <p:sp>
          <p:nvSpPr>
            <p:cNvPr id="20" name="TextBox 19"/>
            <p:cNvSpPr txBox="1"/>
            <p:nvPr/>
          </p:nvSpPr>
          <p:spPr>
            <a:xfrm>
              <a:off x="1013523" y="3199272"/>
              <a:ext cx="2843157" cy="16480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solidFill>
                    <a:schemeClr val="tx2"/>
                  </a:solidFill>
                  <a:latin typeface="+mj-lt"/>
                </a:rPr>
                <a:t>Neresponzivnost</a:t>
              </a:r>
              <a:r>
                <a:rPr lang="en-US" b="1" dirty="0" smtClean="0">
                  <a:solidFill>
                    <a:schemeClr val="tx2"/>
                  </a:solidFill>
                  <a:latin typeface="+mj-lt"/>
                </a:rPr>
                <a:t> </a:t>
              </a:r>
              <a:r>
                <a:rPr lang="en-US" b="1" dirty="0" err="1" smtClean="0">
                  <a:solidFill>
                    <a:schemeClr val="tx2"/>
                  </a:solidFill>
                  <a:latin typeface="+mj-lt"/>
                </a:rPr>
                <a:t>sajta</a:t>
              </a:r>
              <a:endParaRPr lang="en-US" b="1" dirty="0" smtClean="0">
                <a:solidFill>
                  <a:schemeClr val="tx2"/>
                </a:solidFill>
                <a:latin typeface="+mj-lt"/>
              </a:endParaRPr>
            </a:p>
            <a:p>
              <a:pPr algn="ctr"/>
              <a:r>
                <a:rPr lang="en-US" b="1" dirty="0" err="1" smtClean="0">
                  <a:solidFill>
                    <a:schemeClr val="tx2"/>
                  </a:solidFill>
                  <a:latin typeface="+mj-lt"/>
                </a:rPr>
                <a:t>Brzina</a:t>
              </a:r>
              <a:r>
                <a:rPr lang="en-US" b="1" dirty="0" smtClean="0">
                  <a:solidFill>
                    <a:schemeClr val="tx2"/>
                  </a:solidFill>
                  <a:latin typeface="+mj-lt"/>
                </a:rPr>
                <a:t> </a:t>
              </a:r>
              <a:r>
                <a:rPr lang="en-US" b="1" dirty="0" err="1" smtClean="0">
                  <a:solidFill>
                    <a:schemeClr val="tx2"/>
                  </a:solidFill>
                  <a:latin typeface="+mj-lt"/>
                </a:rPr>
                <a:t>učitavanja</a:t>
              </a:r>
              <a:r>
                <a:rPr lang="en-US" b="1" dirty="0" smtClean="0">
                  <a:solidFill>
                    <a:schemeClr val="tx2"/>
                  </a:solidFill>
                  <a:latin typeface="+mj-lt"/>
                </a:rPr>
                <a:t> </a:t>
              </a:r>
              <a:r>
                <a:rPr lang="en-US" b="1" dirty="0" err="1" smtClean="0">
                  <a:solidFill>
                    <a:schemeClr val="tx2"/>
                  </a:solidFill>
                  <a:latin typeface="+mj-lt"/>
                </a:rPr>
                <a:t>sajta</a:t>
              </a:r>
              <a:r>
                <a:rPr lang="en-US" b="1" dirty="0" smtClean="0">
                  <a:solidFill>
                    <a:schemeClr val="tx2"/>
                  </a:solidFill>
                  <a:latin typeface="+mj-lt"/>
                </a:rPr>
                <a:t> </a:t>
              </a:r>
            </a:p>
            <a:p>
              <a:pPr algn="ctr"/>
              <a:r>
                <a:rPr lang="en-US" b="1" dirty="0" err="1" smtClean="0">
                  <a:solidFill>
                    <a:schemeClr val="tx2"/>
                  </a:solidFill>
                  <a:latin typeface="+mj-lt"/>
                </a:rPr>
                <a:t>Nepostojanje</a:t>
              </a:r>
              <a:r>
                <a:rPr lang="en-US" b="1" dirty="0" smtClean="0">
                  <a:solidFill>
                    <a:schemeClr val="tx2"/>
                  </a:solidFill>
                  <a:latin typeface="+mj-lt"/>
                </a:rPr>
                <a:t> </a:t>
              </a:r>
              <a:r>
                <a:rPr lang="en-US" b="1" dirty="0" err="1" smtClean="0">
                  <a:solidFill>
                    <a:schemeClr val="tx2"/>
                  </a:solidFill>
                  <a:latin typeface="+mj-lt"/>
                </a:rPr>
                <a:t>vidljive</a:t>
              </a:r>
              <a:r>
                <a:rPr lang="en-US" b="1" dirty="0" smtClean="0">
                  <a:solidFill>
                    <a:schemeClr val="tx2"/>
                  </a:solidFill>
                  <a:latin typeface="+mj-lt"/>
                </a:rPr>
                <a:t> </a:t>
              </a:r>
              <a:r>
                <a:rPr lang="en-US" b="1" dirty="0" err="1" smtClean="0">
                  <a:solidFill>
                    <a:schemeClr val="tx2"/>
                  </a:solidFill>
                  <a:latin typeface="+mj-lt"/>
                </a:rPr>
                <a:t>sekcije</a:t>
              </a:r>
              <a:r>
                <a:rPr lang="en-US" b="1" dirty="0" smtClean="0">
                  <a:solidFill>
                    <a:schemeClr val="tx2"/>
                  </a:solidFill>
                  <a:latin typeface="+mj-lt"/>
                </a:rPr>
                <a:t> </a:t>
              </a:r>
              <a:r>
                <a:rPr lang="en-US" b="1" dirty="0" err="1" smtClean="0">
                  <a:solidFill>
                    <a:schemeClr val="tx2"/>
                  </a:solidFill>
                  <a:latin typeface="+mj-lt"/>
                </a:rPr>
                <a:t>za</a:t>
              </a:r>
              <a:r>
                <a:rPr lang="en-US" b="1" dirty="0" smtClean="0">
                  <a:solidFill>
                    <a:schemeClr val="tx2"/>
                  </a:solidFill>
                  <a:latin typeface="+mj-lt"/>
                </a:rPr>
                <a:t> </a:t>
              </a:r>
              <a:r>
                <a:rPr lang="en-US" b="1" dirty="0" err="1" smtClean="0">
                  <a:solidFill>
                    <a:schemeClr val="tx2"/>
                  </a:solidFill>
                  <a:latin typeface="+mj-lt"/>
                </a:rPr>
                <a:t>paušalne</a:t>
              </a:r>
              <a:r>
                <a:rPr lang="en-US" b="1" dirty="0" smtClean="0">
                  <a:solidFill>
                    <a:schemeClr val="tx2"/>
                  </a:solidFill>
                  <a:latin typeface="+mj-lt"/>
                </a:rPr>
                <a:t> </a:t>
              </a:r>
              <a:r>
                <a:rPr lang="en-US" b="1" dirty="0" err="1" smtClean="0">
                  <a:solidFill>
                    <a:schemeClr val="tx2"/>
                  </a:solidFill>
                  <a:latin typeface="+mj-lt"/>
                </a:rPr>
                <a:t>obveznike</a:t>
              </a:r>
              <a:r>
                <a:rPr lang="en-US" b="1" dirty="0" smtClean="0">
                  <a:solidFill>
                    <a:schemeClr val="tx2"/>
                  </a:solidFill>
                  <a:latin typeface="+mj-lt"/>
                </a:rPr>
                <a:t> </a:t>
              </a:r>
              <a:r>
                <a:rPr lang="en-US" b="1" dirty="0" err="1" smtClean="0">
                  <a:solidFill>
                    <a:schemeClr val="tx2"/>
                  </a:solidFill>
                  <a:latin typeface="+mj-lt"/>
                </a:rPr>
                <a:t>koje</a:t>
              </a:r>
              <a:r>
                <a:rPr lang="en-US" b="1" dirty="0" smtClean="0">
                  <a:solidFill>
                    <a:schemeClr val="tx2"/>
                  </a:solidFill>
                  <a:latin typeface="+mj-lt"/>
                </a:rPr>
                <a:t> </a:t>
              </a:r>
              <a:r>
                <a:rPr lang="en-US" b="1" dirty="0" err="1" smtClean="0">
                  <a:solidFill>
                    <a:schemeClr val="tx2"/>
                  </a:solidFill>
                  <a:latin typeface="+mj-lt"/>
                </a:rPr>
                <a:t>su</a:t>
              </a:r>
              <a:r>
                <a:rPr lang="en-US" b="1" dirty="0" smtClean="0">
                  <a:solidFill>
                    <a:schemeClr val="tx2"/>
                  </a:solidFill>
                  <a:latin typeface="+mj-lt"/>
                </a:rPr>
                <a:t> </a:t>
              </a:r>
              <a:r>
                <a:rPr lang="en-US" b="1" dirty="0" err="1" smtClean="0">
                  <a:solidFill>
                    <a:schemeClr val="tx2"/>
                  </a:solidFill>
                  <a:latin typeface="+mj-lt"/>
                </a:rPr>
                <a:t>isključivo</a:t>
              </a:r>
              <a:r>
                <a:rPr lang="en-US" b="1" dirty="0" smtClean="0">
                  <a:solidFill>
                    <a:schemeClr val="tx2"/>
                  </a:solidFill>
                  <a:latin typeface="+mj-lt"/>
                </a:rPr>
                <a:t> </a:t>
              </a:r>
              <a:r>
                <a:rPr lang="en-US" b="1" dirty="0" err="1" smtClean="0">
                  <a:solidFill>
                    <a:schemeClr val="tx2"/>
                  </a:solidFill>
                  <a:latin typeface="+mj-lt"/>
                </a:rPr>
                <a:t>njihove</a:t>
              </a:r>
              <a:r>
                <a:rPr lang="en-US" b="1" dirty="0" smtClean="0">
                  <a:solidFill>
                    <a:schemeClr val="tx2"/>
                  </a:solidFill>
                  <a:latin typeface="+mj-lt"/>
                </a:rPr>
                <a:t> </a:t>
              </a:r>
              <a:r>
                <a:rPr lang="en-US" b="1" dirty="0" err="1" smtClean="0">
                  <a:solidFill>
                    <a:schemeClr val="tx2"/>
                  </a:solidFill>
                  <a:latin typeface="+mj-lt"/>
                </a:rPr>
                <a:t>obaveze</a:t>
              </a:r>
              <a:endParaRPr lang="en-US" b="1" dirty="0" smtClean="0">
                <a:solidFill>
                  <a:schemeClr val="tx2"/>
                </a:solidFill>
                <a:latin typeface="+mj-lt"/>
              </a:endParaRPr>
            </a:p>
            <a:p>
              <a:pPr algn="ctr"/>
              <a:r>
                <a:rPr lang="en-US" b="1" dirty="0" smtClean="0">
                  <a:solidFill>
                    <a:schemeClr val="tx2"/>
                  </a:solidFill>
                  <a:latin typeface="+mj-lt"/>
                </a:rPr>
                <a:t>Filter </a:t>
              </a:r>
              <a:r>
                <a:rPr lang="en-US" b="1" dirty="0" err="1" smtClean="0">
                  <a:solidFill>
                    <a:schemeClr val="tx2"/>
                  </a:solidFill>
                  <a:latin typeface="+mj-lt"/>
                </a:rPr>
                <a:t>na</a:t>
              </a:r>
              <a:r>
                <a:rPr lang="en-US" b="1" dirty="0" smtClean="0">
                  <a:solidFill>
                    <a:schemeClr val="tx2"/>
                  </a:solidFill>
                  <a:latin typeface="+mj-lt"/>
                </a:rPr>
                <a:t> </a:t>
              </a:r>
              <a:r>
                <a:rPr lang="en-US" b="1" dirty="0" err="1" smtClean="0">
                  <a:solidFill>
                    <a:schemeClr val="tx2"/>
                  </a:solidFill>
                  <a:latin typeface="+mj-lt"/>
                </a:rPr>
                <a:t>sajtu</a:t>
              </a:r>
              <a:r>
                <a:rPr lang="en-US" b="1" dirty="0" smtClean="0">
                  <a:solidFill>
                    <a:schemeClr val="tx2"/>
                  </a:solidFill>
                  <a:latin typeface="+mj-lt"/>
                </a:rPr>
                <a:t> ne </a:t>
              </a:r>
              <a:r>
                <a:rPr lang="en-US" b="1" dirty="0" err="1" smtClean="0">
                  <a:solidFill>
                    <a:schemeClr val="tx2"/>
                  </a:solidFill>
                  <a:latin typeface="+mj-lt"/>
                </a:rPr>
                <a:t>filtrira</a:t>
              </a:r>
              <a:r>
                <a:rPr lang="en-US" b="1" dirty="0" smtClean="0">
                  <a:solidFill>
                    <a:schemeClr val="tx2"/>
                  </a:solidFill>
                  <a:latin typeface="+mj-lt"/>
                </a:rPr>
                <a:t> </a:t>
              </a:r>
              <a:r>
                <a:rPr lang="en-US" b="1" dirty="0" err="1" smtClean="0">
                  <a:solidFill>
                    <a:schemeClr val="tx2"/>
                  </a:solidFill>
                  <a:latin typeface="+mj-lt"/>
                </a:rPr>
                <a:t>prava</a:t>
              </a:r>
              <a:r>
                <a:rPr lang="en-US" b="1" dirty="0" smtClean="0">
                  <a:solidFill>
                    <a:schemeClr val="tx2"/>
                  </a:solidFill>
                  <a:latin typeface="+mj-lt"/>
                </a:rPr>
                <a:t> </a:t>
              </a:r>
              <a:r>
                <a:rPr lang="en-US" b="1" dirty="0" err="1" smtClean="0">
                  <a:solidFill>
                    <a:schemeClr val="tx2"/>
                  </a:solidFill>
                  <a:latin typeface="+mj-lt"/>
                </a:rPr>
                <a:t>dokumenta</a:t>
              </a:r>
              <a:r>
                <a:rPr lang="en-US" b="1" dirty="0" smtClean="0">
                  <a:solidFill>
                    <a:schemeClr val="tx2"/>
                  </a:solidFill>
                  <a:latin typeface="+mj-lt"/>
                </a:rPr>
                <a:t>  </a:t>
              </a:r>
              <a:endParaRPr lang="en-US" b="1" dirty="0">
                <a:solidFill>
                  <a:schemeClr val="tx2"/>
                </a:solidFill>
                <a:latin typeface="+mj-lt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881062" y="2223195"/>
              <a:ext cx="3116943" cy="83691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81061" y="2726276"/>
              <a:ext cx="3116944" cy="226017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Oval 22"/>
            <p:cNvSpPr/>
            <p:nvPr/>
          </p:nvSpPr>
          <p:spPr>
            <a:xfrm>
              <a:off x="3501081" y="1898185"/>
              <a:ext cx="711200" cy="711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59760" y="2426206"/>
              <a:ext cx="275954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err="1" smtClean="0">
                  <a:solidFill>
                    <a:schemeClr val="bg1"/>
                  </a:solidFill>
                  <a:latin typeface="+mj-lt"/>
                </a:rPr>
                <a:t>Sajt</a:t>
              </a:r>
              <a:r>
                <a:rPr lang="en-US" sz="2200" b="1" dirty="0" smtClean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2200" b="1" dirty="0" err="1" smtClean="0">
                  <a:solidFill>
                    <a:schemeClr val="bg1"/>
                  </a:solidFill>
                  <a:latin typeface="+mj-lt"/>
                </a:rPr>
                <a:t>Poreske</a:t>
              </a:r>
              <a:r>
                <a:rPr lang="en-US" sz="2200" b="1" dirty="0" smtClean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en-US" sz="2200" b="1" dirty="0" err="1" smtClean="0">
                  <a:solidFill>
                    <a:schemeClr val="bg1"/>
                  </a:solidFill>
                  <a:latin typeface="+mj-lt"/>
                </a:rPr>
                <a:t>uprave</a:t>
              </a:r>
              <a:endParaRPr lang="en-US" sz="2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6276941" y="1475120"/>
            <a:ext cx="4654916" cy="3806564"/>
            <a:chOff x="881061" y="1898184"/>
            <a:chExt cx="3331220" cy="3088270"/>
          </a:xfrm>
        </p:grpSpPr>
        <p:sp>
          <p:nvSpPr>
            <p:cNvPr id="33" name="Rectangle 32"/>
            <p:cNvSpPr/>
            <p:nvPr/>
          </p:nvSpPr>
          <p:spPr>
            <a:xfrm>
              <a:off x="881062" y="2223195"/>
              <a:ext cx="3116943" cy="83691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881061" y="2726276"/>
              <a:ext cx="3116944" cy="226017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34"/>
            <p:cNvSpPr/>
            <p:nvPr/>
          </p:nvSpPr>
          <p:spPr>
            <a:xfrm>
              <a:off x="3501081" y="1898184"/>
              <a:ext cx="711200" cy="711200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097135" y="2426205"/>
              <a:ext cx="275954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err="1" smtClean="0">
                  <a:solidFill>
                    <a:schemeClr val="bg1"/>
                  </a:solidFill>
                  <a:latin typeface="+mj-lt"/>
                </a:rPr>
                <a:t>Sajt</a:t>
              </a:r>
              <a:r>
                <a:rPr lang="en-US" sz="2200" b="1" dirty="0" smtClean="0">
                  <a:solidFill>
                    <a:schemeClr val="bg1"/>
                  </a:solidFill>
                  <a:latin typeface="+mj-lt"/>
                </a:rPr>
                <a:t> APR-a</a:t>
              </a:r>
              <a:endParaRPr lang="en-US" sz="22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6421271" y="3066865"/>
            <a:ext cx="40136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j-lt"/>
              </a:rPr>
              <a:t>Brzina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j-lt"/>
              </a:rPr>
              <a:t>učitavanja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j-lt"/>
              </a:rPr>
              <a:t>sajta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 </a:t>
            </a:r>
          </a:p>
          <a:p>
            <a:pPr algn="ctr"/>
            <a:r>
              <a:rPr lang="en-US" b="1" dirty="0" err="1" smtClean="0">
                <a:solidFill>
                  <a:schemeClr val="tx2"/>
                </a:solidFill>
                <a:latin typeface="+mj-lt"/>
              </a:rPr>
              <a:t>Nije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j-lt"/>
              </a:rPr>
              <a:t>jasno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j-lt"/>
              </a:rPr>
              <a:t>definisano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 da </a:t>
            </a:r>
            <a:r>
              <a:rPr lang="en-US" b="1" dirty="0" err="1" smtClean="0">
                <a:solidFill>
                  <a:schemeClr val="tx2"/>
                </a:solidFill>
                <a:latin typeface="+mj-lt"/>
              </a:rPr>
              <a:t>korisnik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j-lt"/>
              </a:rPr>
              <a:t>koji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j-lt"/>
              </a:rPr>
              <a:t>dolazi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j-lt"/>
              </a:rPr>
              <a:t>na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j-lt"/>
              </a:rPr>
              <a:t>sajt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j-lt"/>
              </a:rPr>
              <a:t>može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 u </a:t>
            </a:r>
            <a:r>
              <a:rPr lang="en-US" b="1" dirty="0" err="1" smtClean="0">
                <a:solidFill>
                  <a:schemeClr val="tx2"/>
                </a:solidFill>
                <a:latin typeface="+mj-lt"/>
              </a:rPr>
              <a:t>najviše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 3 </a:t>
            </a:r>
            <a:r>
              <a:rPr lang="en-US" b="1" dirty="0" err="1" smtClean="0">
                <a:solidFill>
                  <a:schemeClr val="tx2"/>
                </a:solidFill>
                <a:latin typeface="+mj-lt"/>
              </a:rPr>
              <a:t>klika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 da </a:t>
            </a:r>
            <a:r>
              <a:rPr lang="en-US" b="1" dirty="0" err="1" smtClean="0">
                <a:solidFill>
                  <a:schemeClr val="tx2"/>
                </a:solidFill>
                <a:latin typeface="+mj-lt"/>
              </a:rPr>
              <a:t>podnese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j-lt"/>
              </a:rPr>
              <a:t>odgovarajući</a:t>
            </a:r>
            <a:r>
              <a:rPr lang="en-US" b="1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chemeClr val="tx2"/>
                </a:solidFill>
                <a:latin typeface="+mj-lt"/>
              </a:rPr>
              <a:t>zahtev</a:t>
            </a:r>
            <a:endParaRPr lang="en-US" b="1" dirty="0" smtClean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741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 rot="5400000">
            <a:off x="2195705" y="1443004"/>
            <a:ext cx="610883" cy="148435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6200000" flipH="1">
            <a:off x="6712472" y="-1427908"/>
            <a:ext cx="610883" cy="722397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7627" y="4487702"/>
            <a:ext cx="1064788" cy="939130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 rot="10800000">
            <a:off x="3021779" y="1971030"/>
            <a:ext cx="610883" cy="1902093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KAKO IZGLEDA MARKOV PUT DO OSNIVANJA FIRME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1354720" y="1827803"/>
            <a:ext cx="758922" cy="695423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946419" y="1835992"/>
            <a:ext cx="785823" cy="735848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2400" b="1" dirty="0" smtClean="0">
                <a:solidFill>
                  <a:schemeClr val="bg1"/>
                </a:solidFill>
                <a:latin typeface="Segoe UI" panose="020B0502040204020203" pitchFamily="34" charset="0"/>
              </a:rPr>
              <a:t>1</a:t>
            </a:r>
            <a:endParaRPr lang="en-AU" sz="2400" b="1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10293183" y="1854938"/>
            <a:ext cx="667638" cy="64747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 dirty="0">
              <a:solidFill>
                <a:schemeClr val="bg1"/>
              </a:solidFill>
              <a:latin typeface="Segoe UI" panose="020B0502040204020203" pitchFamily="34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1962689" y="2927146"/>
            <a:ext cx="278126" cy="15966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prstDash val="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45387" y="2534372"/>
            <a:ext cx="23775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 smtClean="0">
                <a:solidFill>
                  <a:schemeClr val="tx2"/>
                </a:solidFill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ŽELIM DA OSNUJEM FIRMU</a:t>
            </a:r>
            <a:endParaRPr lang="en-US" sz="2000" b="1" dirty="0">
              <a:solidFill>
                <a:schemeClr val="tx2"/>
              </a:solidFill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79868" y="2616117"/>
            <a:ext cx="2694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200"/>
              </a:spcBef>
            </a:pPr>
            <a:r>
              <a:rPr lang="sr-Latn-RS" sz="2000" b="1" dirty="0">
                <a:latin typeface="Segoe UI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FIRMA POSLUJE</a:t>
            </a:r>
            <a:endParaRPr lang="en-US" sz="1400" b="1" dirty="0">
              <a:latin typeface="Segoe UI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Teardrop 32"/>
          <p:cNvSpPr/>
          <p:nvPr/>
        </p:nvSpPr>
        <p:spPr>
          <a:xfrm rot="10800000" flipH="1" flipV="1">
            <a:off x="916817" y="3432493"/>
            <a:ext cx="1924050" cy="1905000"/>
          </a:xfrm>
          <a:prstGeom prst="teardrop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b="1" dirty="0" smtClean="0">
                <a:solidFill>
                  <a:schemeClr val="bg1"/>
                </a:solidFill>
              </a:rPr>
              <a:t>OKEJ, GLEDAM NEGDE DRUGDE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8524" y="4352391"/>
            <a:ext cx="1303357" cy="1337574"/>
          </a:xfrm>
          <a:prstGeom prst="ellipse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4901563" y="4480724"/>
            <a:ext cx="1846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Čoveče, nigde nema informacija...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19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KOJE SU ALTERNATIVE ZA INFORMACIJE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8" name="Straight Connector 7"/>
          <p:cNvCxnSpPr>
            <a:endCxn id="24" idx="1"/>
          </p:cNvCxnSpPr>
          <p:nvPr/>
        </p:nvCxnSpPr>
        <p:spPr>
          <a:xfrm>
            <a:off x="3323771" y="4107452"/>
            <a:ext cx="4100102" cy="1139938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21" idx="2"/>
          </p:cNvCxnSpPr>
          <p:nvPr/>
        </p:nvCxnSpPr>
        <p:spPr>
          <a:xfrm flipV="1">
            <a:off x="3323771" y="2481260"/>
            <a:ext cx="4022177" cy="1147580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18" idx="2"/>
          </p:cNvCxnSpPr>
          <p:nvPr/>
        </p:nvCxnSpPr>
        <p:spPr>
          <a:xfrm flipV="1">
            <a:off x="3465916" y="3882233"/>
            <a:ext cx="3866087" cy="12303"/>
          </a:xfrm>
          <a:prstGeom prst="line">
            <a:avLst/>
          </a:prstGeom>
          <a:ln w="571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" name="Group 12"/>
          <p:cNvGrpSpPr/>
          <p:nvPr/>
        </p:nvGrpSpPr>
        <p:grpSpPr>
          <a:xfrm>
            <a:off x="1050877" y="3105150"/>
            <a:ext cx="2562423" cy="1511300"/>
            <a:chOff x="152400" y="3657600"/>
            <a:chExt cx="1676400" cy="762000"/>
          </a:xfrm>
          <a:solidFill>
            <a:schemeClr val="tx2"/>
          </a:solidFill>
          <a:effectLst/>
        </p:grpSpPr>
        <p:sp>
          <p:nvSpPr>
            <p:cNvPr id="12" name="Rectangle 11"/>
            <p:cNvSpPr/>
            <p:nvPr/>
          </p:nvSpPr>
          <p:spPr>
            <a:xfrm>
              <a:off x="152400" y="3657600"/>
              <a:ext cx="1676400" cy="76200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52400" y="3812598"/>
              <a:ext cx="1676400" cy="418990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algn="ctr">
                <a:defRPr sz="2400">
                  <a:solidFill>
                    <a:schemeClr val="tx1">
                      <a:lumMod val="75000"/>
                    </a:schemeClr>
                  </a:solidFill>
                  <a:latin typeface="+mj-lt"/>
                  <a:cs typeface="Helvetica Neue"/>
                </a:defRPr>
              </a:lvl1pPr>
              <a:lvl2pPr>
                <a:defRPr>
                  <a:solidFill>
                    <a:schemeClr val="lt1"/>
                  </a:solidFill>
                </a:defRPr>
              </a:lvl2pPr>
              <a:lvl3pPr>
                <a:defRPr>
                  <a:solidFill>
                    <a:schemeClr val="lt1"/>
                  </a:solidFill>
                </a:defRPr>
              </a:lvl3pPr>
              <a:lvl4pPr>
                <a:defRPr>
                  <a:solidFill>
                    <a:schemeClr val="lt1"/>
                  </a:solidFill>
                </a:defRPr>
              </a:lvl4pPr>
              <a:lvl5pPr>
                <a:defRPr>
                  <a:solidFill>
                    <a:schemeClr val="lt1"/>
                  </a:solidFill>
                </a:defRPr>
              </a:lvl5pPr>
              <a:lvl6pPr>
                <a:defRPr>
                  <a:solidFill>
                    <a:schemeClr val="lt1"/>
                  </a:solidFill>
                </a:defRPr>
              </a:lvl6pPr>
              <a:lvl7pPr>
                <a:defRPr>
                  <a:solidFill>
                    <a:schemeClr val="lt1"/>
                  </a:solidFill>
                </a:defRPr>
              </a:lvl7pPr>
              <a:lvl8pPr>
                <a:defRPr>
                  <a:solidFill>
                    <a:schemeClr val="lt1"/>
                  </a:solidFill>
                </a:defRPr>
              </a:lvl8pPr>
              <a:lvl9pPr>
                <a:defRPr>
                  <a:solidFill>
                    <a:schemeClr val="lt1"/>
                  </a:solidFill>
                </a:defRPr>
              </a:lvl9pPr>
            </a:lstStyle>
            <a:p>
              <a:r>
                <a:rPr lang="en-US" b="1" dirty="0" smtClean="0"/>
                <a:t>MARKOV PUT DO INFORMACIJA </a:t>
              </a:r>
              <a:endParaRPr lang="en-US" b="1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967663" y="2040996"/>
            <a:ext cx="3282047" cy="830997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+mj-lt"/>
                <a:cs typeface="Helvetica Neue"/>
              </a:rPr>
              <a:t>PITA PRIJATELJE, KOMŠIJE…</a:t>
            </a:r>
            <a:endParaRPr lang="en-US" sz="2400" dirty="0">
              <a:solidFill>
                <a:schemeClr val="bg1"/>
              </a:solidFill>
              <a:latin typeface="+mj-lt"/>
              <a:cs typeface="Helvetica Neue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67663" y="3640877"/>
            <a:ext cx="3282047" cy="4616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+mj-lt"/>
                <a:cs typeface="Helvetica Neue"/>
              </a:rPr>
              <a:t>PAUSAL.RS</a:t>
            </a:r>
            <a:endParaRPr lang="en-US" sz="2400" dirty="0">
              <a:solidFill>
                <a:schemeClr val="bg1"/>
              </a:solidFill>
              <a:latin typeface="+mj-lt"/>
              <a:cs typeface="Helvetica Neue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974803" y="5204685"/>
            <a:ext cx="3282047" cy="461665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+mj-lt"/>
                <a:cs typeface="Helvetica Neue"/>
              </a:rPr>
              <a:t>MOJAFIRMA.RS</a:t>
            </a:r>
            <a:endParaRPr lang="en-US" sz="2400" dirty="0">
              <a:solidFill>
                <a:schemeClr val="bg1"/>
              </a:solidFill>
              <a:latin typeface="+mj-lt"/>
              <a:cs typeface="Helvetica Neue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332003" y="3616179"/>
            <a:ext cx="532108" cy="532108"/>
            <a:chOff x="6559701" y="3328498"/>
            <a:chExt cx="1117600" cy="1117600"/>
          </a:xfrm>
          <a:solidFill>
            <a:schemeClr val="tx1"/>
          </a:solidFill>
        </p:grpSpPr>
        <p:sp>
          <p:nvSpPr>
            <p:cNvPr id="18" name="Oval 17"/>
            <p:cNvSpPr/>
            <p:nvPr/>
          </p:nvSpPr>
          <p:spPr>
            <a:xfrm>
              <a:off x="6559701" y="3328498"/>
              <a:ext cx="1117600" cy="1117600"/>
            </a:xfrm>
            <a:prstGeom prst="ellipse">
              <a:avLst/>
            </a:prstGeom>
            <a:grpFill/>
            <a:ln w="38100" cmpd="sng">
              <a:noFill/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9" name="Picture 18" descr="Screen Shot 2013-02-14 at 12.15.20 PM copy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2901" y="3552402"/>
              <a:ext cx="711200" cy="669791"/>
            </a:xfrm>
            <a:prstGeom prst="rect">
              <a:avLst/>
            </a:prstGeom>
            <a:grpFill/>
          </p:spPr>
        </p:pic>
      </p:grpSp>
      <p:grpSp>
        <p:nvGrpSpPr>
          <p:cNvPr id="20" name="Group 19"/>
          <p:cNvGrpSpPr/>
          <p:nvPr/>
        </p:nvGrpSpPr>
        <p:grpSpPr>
          <a:xfrm>
            <a:off x="7345948" y="2215206"/>
            <a:ext cx="532108" cy="532108"/>
            <a:chOff x="6559701" y="3328498"/>
            <a:chExt cx="1117600" cy="1117600"/>
          </a:xfrm>
          <a:solidFill>
            <a:schemeClr val="tx1"/>
          </a:solidFill>
        </p:grpSpPr>
        <p:sp>
          <p:nvSpPr>
            <p:cNvPr id="21" name="Oval 20"/>
            <p:cNvSpPr/>
            <p:nvPr/>
          </p:nvSpPr>
          <p:spPr>
            <a:xfrm>
              <a:off x="6559701" y="3328498"/>
              <a:ext cx="1117600" cy="1117600"/>
            </a:xfrm>
            <a:prstGeom prst="ellipse">
              <a:avLst/>
            </a:prstGeom>
            <a:grpFill/>
            <a:ln w="38100" cmpd="sng">
              <a:noFill/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2" name="Picture 21" descr="Screen Shot 2013-02-14 at 12.15.20 PM copy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2901" y="3552402"/>
              <a:ext cx="711200" cy="669791"/>
            </a:xfrm>
            <a:prstGeom prst="rect">
              <a:avLst/>
            </a:prstGeom>
            <a:grpFill/>
          </p:spPr>
        </p:pic>
      </p:grpSp>
      <p:grpSp>
        <p:nvGrpSpPr>
          <p:cNvPr id="23" name="Group 22"/>
          <p:cNvGrpSpPr/>
          <p:nvPr/>
        </p:nvGrpSpPr>
        <p:grpSpPr>
          <a:xfrm>
            <a:off x="7345948" y="5169465"/>
            <a:ext cx="532108" cy="532108"/>
            <a:chOff x="6559701" y="3328498"/>
            <a:chExt cx="1117600" cy="1117600"/>
          </a:xfrm>
          <a:solidFill>
            <a:schemeClr val="tx1"/>
          </a:solidFill>
        </p:grpSpPr>
        <p:sp>
          <p:nvSpPr>
            <p:cNvPr id="24" name="Oval 23"/>
            <p:cNvSpPr/>
            <p:nvPr/>
          </p:nvSpPr>
          <p:spPr>
            <a:xfrm>
              <a:off x="6559701" y="3328498"/>
              <a:ext cx="1117600" cy="1117600"/>
            </a:xfrm>
            <a:prstGeom prst="ellipse">
              <a:avLst/>
            </a:prstGeom>
            <a:grpFill/>
            <a:ln w="38100" cmpd="sng">
              <a:noFill/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5" name="Picture 24" descr="Screen Shot 2013-02-14 at 12.15.20 PM copy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62901" y="3552402"/>
              <a:ext cx="711200" cy="669791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346224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rT58Q_ruEyJMXah4bw0I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pXX8FrQIE6NP2xhy7sAp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rT58Q_ruEyJMXah4bw0I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pXX8FrQIE6NP2xhy7sApw"/>
</p:tagLst>
</file>

<file path=ppt/theme/theme1.xml><?xml version="1.0" encoding="utf-8"?>
<a:theme xmlns:a="http://schemas.openxmlformats.org/drawingml/2006/main" name="Regular slides">
  <a:themeElements>
    <a:clrScheme name="Custom 17">
      <a:dk1>
        <a:srgbClr val="363636"/>
      </a:dk1>
      <a:lt1>
        <a:sysClr val="window" lastClr="FFFFFF"/>
      </a:lt1>
      <a:dk2>
        <a:srgbClr val="2E3282"/>
      </a:dk2>
      <a:lt2>
        <a:srgbClr val="C0C0C0"/>
      </a:lt2>
      <a:accent1>
        <a:srgbClr val="3D66B9"/>
      </a:accent1>
      <a:accent2>
        <a:srgbClr val="568ACA"/>
      </a:accent2>
      <a:accent3>
        <a:srgbClr val="8FB6E5"/>
      </a:accent3>
      <a:accent4>
        <a:srgbClr val="101F43"/>
      </a:accent4>
      <a:accent5>
        <a:srgbClr val="23304D"/>
      </a:accent5>
      <a:accent6>
        <a:srgbClr val="C00000"/>
      </a:accent6>
      <a:hlink>
        <a:srgbClr val="FFFFFF"/>
      </a:hlink>
      <a:folHlink>
        <a:srgbClr val="363636"/>
      </a:folHlink>
    </a:clrScheme>
    <a:fontScheme name="Custom 3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13782</TotalTime>
  <Words>1366</Words>
  <Application>Microsoft Office PowerPoint</Application>
  <PresentationFormat>Widescreen</PresentationFormat>
  <Paragraphs>369</Paragraphs>
  <Slides>33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8" baseType="lpstr">
      <vt:lpstr>Arial Unicode MS</vt:lpstr>
      <vt:lpstr>Malgun Gothic</vt:lpstr>
      <vt:lpstr>Arial</vt:lpstr>
      <vt:lpstr>Arial Narrow</vt:lpstr>
      <vt:lpstr>Calibri</vt:lpstr>
      <vt:lpstr>Cambria Math</vt:lpstr>
      <vt:lpstr>Century Gothic</vt:lpstr>
      <vt:lpstr>Helvetica Neue</vt:lpstr>
      <vt:lpstr>Open Sans</vt:lpstr>
      <vt:lpstr>Roboto Light</vt:lpstr>
      <vt:lpstr>Segoe UI</vt:lpstr>
      <vt:lpstr>Segoe UI Light</vt:lpstr>
      <vt:lpstr>Verdana</vt:lpstr>
      <vt:lpstr>Regular slides</vt:lpstr>
      <vt:lpstr>Microsoft Excel Worksheet</vt:lpstr>
      <vt:lpstr>ePaušal</vt:lpstr>
      <vt:lpstr>PowerPoint Presentation</vt:lpstr>
      <vt:lpstr>OPŠTI PREGLED PAUŠALNIH OBVEZNIKA U SRBIJI</vt:lpstr>
      <vt:lpstr>PORED VELIKIH PREDNOSTI POSTOJE I OZBILJNI PROBLEMI</vt:lpstr>
      <vt:lpstr>UPOZNAJTE MARKA</vt:lpstr>
      <vt:lpstr>KAKO IZGLEDA MARKOV PUT DO OSNIVANJA FIRME</vt:lpstr>
      <vt:lpstr>TRASNPARENTNOST INFORMACIJA </vt:lpstr>
      <vt:lpstr>KAKO IZGLEDA MARKOV PUT DO OSNIVANJA FIRME</vt:lpstr>
      <vt:lpstr>KOJE SU ALTERNATIVE ZA INFORMACIJE</vt:lpstr>
      <vt:lpstr>KAKO IZGLEDA MARKOV PUT DO OSNIVANJA FIRME</vt:lpstr>
      <vt:lpstr>KAKO IZGLEDA MARKOV PUT DO OSNIVANJA FIRME</vt:lpstr>
      <vt:lpstr>KAKO IZGLEDA MARKOV PUT DO OSNIVANJA FIRME</vt:lpstr>
      <vt:lpstr>KAKO IZGLEDA MARKOV PUT DO OSNIVANJA FIRME</vt:lpstr>
      <vt:lpstr>KAKO IZGLEDA MARKOV PUT DO OSNIVANJA FIRME</vt:lpstr>
      <vt:lpstr>KAKO SE TRENUTNO RAČUNA PORESKA OSNOVICA  </vt:lpstr>
      <vt:lpstr>ANALIZA POSTOJEĆIH KRITERIJUMA </vt:lpstr>
      <vt:lpstr>PROBLEMI KRITERIJUMA ZA ODREĐIVANJE OSNOVICE</vt:lpstr>
      <vt:lpstr>KAKO IZGLEDA MARKOV PUT DO OSNIVANJA FIRME</vt:lpstr>
      <vt:lpstr>KAKO IZGLEDA MARKOV PUT DO OSNIVANJA FIRME</vt:lpstr>
      <vt:lpstr>KAKO IZGLEDA MARKOV PUT DO OSNIVANJA FIRME</vt:lpstr>
      <vt:lpstr>KAKO IZGLEDA MARKOV PUT DO OSNIVANJA FIRME</vt:lpstr>
      <vt:lpstr>KAKO IZGLEDA MARKOV PUT DO OSNIVANJA FIRME</vt:lpstr>
      <vt:lpstr>KAKO IZGLEDA MARKOV PUT DO OSNIVANJA FIRME</vt:lpstr>
      <vt:lpstr>1. KAKO MOŽEMO POBOLJŠATI OBRAČUNAVANJE OSNOVICE?</vt:lpstr>
      <vt:lpstr>KAKO SUZBITI SUBJEKTIVNOST STARIH KRITERIJUMA</vt:lpstr>
      <vt:lpstr>FORMULA ZA IZRAČUNAVANJE NOVE PORESKE OSNOVE</vt:lpstr>
      <vt:lpstr>FORMULA ZA IZRAČUNAVANJE NOVE PORESKE OSNOVE</vt:lpstr>
      <vt:lpstr>FORMULA ZA IZRAČUNAVANJE NOVE PORESKE OSNOVE</vt:lpstr>
      <vt:lpstr>KAKO IZGLEDA POREZ PAUŠALACA PRE I POSLE</vt:lpstr>
      <vt:lpstr>1. KAKO MOŽEMO POBOLJŠATI OBRAČUNAVANJE OSNOVICE?</vt:lpstr>
      <vt:lpstr>PLATFORMA ePAUSAL</vt:lpstr>
      <vt:lpstr>FUNKCIONALNE PREDNOSTI PLATFORME</vt:lpstr>
      <vt:lpstr>HVALA NA PAŽNJI!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Nemanja Milovanovic</dc:creator>
  <cp:lastModifiedBy>Nemanja Milovanovic</cp:lastModifiedBy>
  <cp:revision>328</cp:revision>
  <dcterms:created xsi:type="dcterms:W3CDTF">2016-12-12T20:58:13Z</dcterms:created>
  <dcterms:modified xsi:type="dcterms:W3CDTF">2018-06-08T14:59:52Z</dcterms:modified>
</cp:coreProperties>
</file>