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5"/>
  </p:notesMasterIdLst>
  <p:sldIdLst>
    <p:sldId id="256" r:id="rId4"/>
    <p:sldId id="261" r:id="rId5"/>
    <p:sldId id="268" r:id="rId6"/>
    <p:sldId id="299" r:id="rId7"/>
    <p:sldId id="300" r:id="rId8"/>
    <p:sldId id="303" r:id="rId9"/>
    <p:sldId id="302" r:id="rId10"/>
    <p:sldId id="305" r:id="rId11"/>
    <p:sldId id="304" r:id="rId12"/>
    <p:sldId id="306" r:id="rId13"/>
    <p:sldId id="262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EB8"/>
    <a:srgbClr val="FFFFFF"/>
    <a:srgbClr val="F2A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6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758" y="77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0E287-B2B3-47DC-A375-E281461D4B0F}" type="datetimeFigureOut">
              <a:rPr lang="sr-Latn-RS" smtClean="0"/>
              <a:t>8.6.2018.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E869-E561-4F1E-B2AA-26EE9A9578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850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4E869-E561-4F1E-B2AA-26EE9A95783B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913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4E869-E561-4F1E-B2AA-26EE9A95783B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0398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5438"/>
            <a:ext cx="1604818" cy="356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355976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56" r:id="rId15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1840" y="1162964"/>
            <a:ext cx="5400600" cy="1080121"/>
          </a:xfrm>
        </p:spPr>
        <p:txBody>
          <a:bodyPr/>
          <a:lstStyle/>
          <a:p>
            <a:r>
              <a:rPr lang="en-US" altLang="ko-KR" sz="3000" b="1" dirty="0">
                <a:latin typeface="Gordita" pitchFamily="50" charset="0"/>
                <a:ea typeface="맑은 고딕" pitchFamily="50" charset="-127"/>
                <a:cs typeface="Gordita" pitchFamily="50" charset="0"/>
              </a:rPr>
              <a:t>CASE </a:t>
            </a:r>
            <a:r>
              <a:rPr lang="en-US" altLang="ko-KR" sz="3000" b="1" dirty="0" smtClean="0">
                <a:latin typeface="Gordita" pitchFamily="50" charset="0"/>
                <a:ea typeface="맑은 고딕" pitchFamily="50" charset="-127"/>
                <a:cs typeface="Gordita" pitchFamily="50" charset="0"/>
              </a:rPr>
              <a:t>STUDY HACKATHON </a:t>
            </a:r>
          </a:p>
          <a:p>
            <a:r>
              <a:rPr lang="en-US" altLang="ko-KR" sz="2500" dirty="0" smtClean="0">
                <a:latin typeface="Gordita" pitchFamily="50" charset="0"/>
                <a:ea typeface="맑은 고딕" pitchFamily="50" charset="-127"/>
                <a:cs typeface="Gordita" pitchFamily="50" charset="0"/>
              </a:rPr>
              <a:t>SYMORG </a:t>
            </a:r>
            <a:r>
              <a:rPr lang="en-US" altLang="ko-KR" sz="2500" dirty="0">
                <a:latin typeface="Gordita" pitchFamily="50" charset="0"/>
                <a:ea typeface="맑은 고딕" pitchFamily="50" charset="-127"/>
                <a:cs typeface="Gordita" pitchFamily="50" charset="0"/>
              </a:rPr>
              <a:t>2018</a:t>
            </a:r>
            <a:endParaRPr lang="en-US" altLang="ko-KR" sz="25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31840" y="2355726"/>
            <a:ext cx="1944216" cy="117813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sr-Latn-RS" altLang="ko-KR" dirty="0" smtClean="0">
                <a:latin typeface="Gordita" pitchFamily="50" charset="0"/>
                <a:cs typeface="Gordita" pitchFamily="50" charset="0"/>
              </a:rPr>
              <a:t>Ivan Marojević</a:t>
            </a:r>
          </a:p>
          <a:p>
            <a:pPr>
              <a:spcBef>
                <a:spcPts val="0"/>
              </a:spcBef>
              <a:defRPr/>
            </a:pPr>
            <a:r>
              <a:rPr lang="sr-Latn-RS" altLang="ko-KR" dirty="0" smtClean="0">
                <a:latin typeface="Gordita" pitchFamily="50" charset="0"/>
                <a:cs typeface="Gordita" pitchFamily="50" charset="0"/>
              </a:rPr>
              <a:t>Nikola Vuksanović</a:t>
            </a:r>
          </a:p>
          <a:p>
            <a:pPr>
              <a:spcBef>
                <a:spcPts val="0"/>
              </a:spcBef>
              <a:defRPr/>
            </a:pPr>
            <a:r>
              <a:rPr lang="sr-Latn-RS" altLang="ko-KR" dirty="0" smtClean="0">
                <a:latin typeface="Gordita" pitchFamily="50" charset="0"/>
                <a:cs typeface="Gordita" pitchFamily="50" charset="0"/>
              </a:rPr>
              <a:t>Stefan Vojvodić</a:t>
            </a:r>
          </a:p>
          <a:p>
            <a:pPr>
              <a:spcBef>
                <a:spcPts val="0"/>
              </a:spcBef>
              <a:defRPr/>
            </a:pPr>
            <a:r>
              <a:rPr lang="sr-Latn-RS" altLang="ko-KR" dirty="0" smtClean="0">
                <a:latin typeface="Gordita" pitchFamily="50" charset="0"/>
                <a:cs typeface="Gordita" pitchFamily="50" charset="0"/>
              </a:rPr>
              <a:t>Nikola Bijanić</a:t>
            </a:r>
          </a:p>
          <a:p>
            <a:pPr>
              <a:spcBef>
                <a:spcPts val="0"/>
              </a:spcBef>
              <a:defRPr/>
            </a:pPr>
            <a:r>
              <a:rPr lang="sr-Latn-RS" altLang="ko-KR" dirty="0" smtClean="0">
                <a:latin typeface="Gordita" pitchFamily="50" charset="0"/>
                <a:cs typeface="Gordita" pitchFamily="50" charset="0"/>
              </a:rPr>
              <a:t>Jovan Bojović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083918"/>
            <a:ext cx="959915" cy="758333"/>
          </a:xfrm>
          <a:prstGeom prst="rect">
            <a:avLst/>
          </a:prstGeom>
        </p:spPr>
      </p:pic>
      <p:sp>
        <p:nvSpPr>
          <p:cNvPr id="5" name="Text Placeholder 3"/>
          <p:cNvSpPr txBox="1">
            <a:spLocks/>
          </p:cNvSpPr>
          <p:nvPr/>
        </p:nvSpPr>
        <p:spPr>
          <a:xfrm>
            <a:off x="5848139" y="2355726"/>
            <a:ext cx="1944216" cy="64807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sr-Latn-RS" altLang="ko-KR" noProof="1" smtClean="0">
                <a:latin typeface="Gordita" pitchFamily="50" charset="0"/>
                <a:cs typeface="Gordita" pitchFamily="50" charset="0"/>
              </a:rPr>
              <a:t>Mentor:</a:t>
            </a:r>
          </a:p>
          <a:p>
            <a:pPr>
              <a:spcBef>
                <a:spcPts val="0"/>
              </a:spcBef>
              <a:defRPr/>
            </a:pPr>
            <a:r>
              <a:rPr lang="sr-Latn-RS" altLang="ko-KR" noProof="1" smtClean="0">
                <a:latin typeface="Gordita" pitchFamily="50" charset="0"/>
                <a:cs typeface="Gordita" pitchFamily="50" charset="0"/>
              </a:rPr>
              <a:t>Vanja Popov</a:t>
            </a:r>
            <a:endParaRPr lang="sr-Latn-RS" altLang="ko-KR" noProof="1" smtClean="0">
              <a:latin typeface="Gordita" pitchFamily="50" charset="0"/>
              <a:cs typeface="Gordit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34597"/>
            <a:ext cx="9144000" cy="576064"/>
          </a:xfrm>
        </p:spPr>
        <p:txBody>
          <a:bodyPr/>
          <a:lstStyle/>
          <a:p>
            <a:r>
              <a:rPr lang="sr-Latn-RS" sz="1800" dirty="0" smtClean="0">
                <a:latin typeface="Gordita" pitchFamily="50" charset="0"/>
                <a:cs typeface="Gordita" pitchFamily="50" charset="0"/>
              </a:rPr>
              <a:t>Implementacija formule u web rešenje</a:t>
            </a:r>
            <a:endParaRPr lang="sr-Latn-RS" sz="18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1800" y="800214"/>
            <a:ext cx="2880320" cy="45719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9582"/>
            <a:ext cx="6192688" cy="348338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470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sr-Latn-RS" altLang="ko-KR" sz="3600" dirty="0" smtClean="0"/>
              <a:t>Hvala!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3815916" y="339502"/>
            <a:ext cx="1512168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RS" sz="2800" dirty="0" smtClean="0">
                <a:latin typeface="Gordita" pitchFamily="50" charset="0"/>
                <a:cs typeface="Gordita" pitchFamily="50" charset="0"/>
              </a:rPr>
              <a:t>Agenda</a:t>
            </a:r>
            <a:endParaRPr lang="en-US" sz="2800" dirty="0">
              <a:latin typeface="Gordita" pitchFamily="50" charset="0"/>
              <a:cs typeface="Gordita" pitchFamily="50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31840" y="1275606"/>
            <a:ext cx="5256584" cy="720000"/>
            <a:chOff x="3131840" y="1491630"/>
            <a:chExt cx="5256584" cy="576064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6085" y="2163705"/>
            <a:ext cx="5256584" cy="720000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0330" y="3051804"/>
            <a:ext cx="5256584" cy="72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1840" y="1275606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0330" y="2163705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8820" y="3051804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10" y="3939903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51840" y="1504212"/>
            <a:ext cx="439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rdita" pitchFamily="50" charset="0"/>
                <a:cs typeface="Gordita" pitchFamily="50" charset="0"/>
              </a:rPr>
              <a:t>Potpuno nov način paušalnog oporezivanja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Gordita" pitchFamily="50" charset="0"/>
              <a:cs typeface="Gordita" pitchFamily="50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1840" y="2392311"/>
            <a:ext cx="439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rdita" pitchFamily="50" charset="0"/>
                <a:cs typeface="Gordita" pitchFamily="50" charset="0"/>
              </a:rPr>
              <a:t>Redefinisani kriterijumi za „prijem“ novih paušalaca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Gordita" pitchFamily="50" charset="0"/>
              <a:cs typeface="Gordita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51840" y="3273304"/>
            <a:ext cx="439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rdita" pitchFamily="50" charset="0"/>
                <a:cs typeface="Gordita" pitchFamily="50" charset="0"/>
              </a:rPr>
              <a:t>Web rešenje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Gordita" pitchFamily="50" charset="0"/>
              <a:cs typeface="Gordit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</p:spPr>
        <p:txBody>
          <a:bodyPr/>
          <a:lstStyle/>
          <a:p>
            <a:pPr lvl="0"/>
            <a:r>
              <a:rPr lang="en-US" altLang="ko-KR" b="1" dirty="0" smtClean="0">
                <a:latin typeface="Gordita" pitchFamily="50" charset="0"/>
                <a:cs typeface="Gordita" pitchFamily="50" charset="0"/>
              </a:rPr>
              <a:t>IZAZOV</a:t>
            </a:r>
            <a:endParaRPr lang="en-US" altLang="ko-KR" b="1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Preispitati kategorije </a:t>
            </a:r>
            <a:r>
              <a:rPr lang="sr-Latn-R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koje treba da imaju pravo na pa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</a:t>
            </a:r>
            <a:r>
              <a:rPr lang="sr-Latn-R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šalno oporezivanje, </a:t>
            </a:r>
            <a:br>
              <a:rPr lang="sr-Latn-R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sr-Latn-R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kriterijume za obračun</a:t>
            </a:r>
            <a:r>
              <a:rPr lang="sr-Latn-R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visine obaveze, ali i </a:t>
            </a:r>
            <a:r>
              <a:rPr lang="sr-Latn-R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celokupan način obračuna </a:t>
            </a:r>
            <a:br>
              <a:rPr lang="sr-Latn-R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sr-Latn-R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paušalnog poreza.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4045" y="1059582"/>
            <a:ext cx="6776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308304" y="129012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1151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Gordita" pitchFamily="50" charset="0"/>
                <a:cs typeface="Gordita" pitchFamily="50" charset="0"/>
              </a:rPr>
              <a:t>Paušalno oporezivanje 1.0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6016" y="41151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Gordita" pitchFamily="50" charset="0"/>
                <a:cs typeface="Gordita" pitchFamily="50" charset="0"/>
              </a:rPr>
              <a:t>Paušal </a:t>
            </a:r>
            <a:r>
              <a:rPr lang="sr-Latn-RS" b="1" dirty="0" smtClean="0">
                <a:latin typeface="Gordita" pitchFamily="50" charset="0"/>
                <a:cs typeface="Gordita" pitchFamily="50" charset="0"/>
              </a:rPr>
              <a:t>3.0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1320786"/>
            <a:ext cx="72008" cy="14619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Rectangle 6"/>
          <p:cNvSpPr/>
          <p:nvPr/>
        </p:nvSpPr>
        <p:spPr>
          <a:xfrm>
            <a:off x="467544" y="1770800"/>
            <a:ext cx="72008" cy="14619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TextBox 7"/>
          <p:cNvSpPr txBox="1"/>
          <p:nvPr/>
        </p:nvSpPr>
        <p:spPr>
          <a:xfrm>
            <a:off x="539552" y="1697703"/>
            <a:ext cx="2232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Ne savršen ali solidan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090" y="2143951"/>
            <a:ext cx="3035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Nezadovoljstvo trenutnih paušalaca visinom poreza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090" y="2684250"/>
            <a:ext cx="30357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Negativno nepredvidiv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2209532"/>
            <a:ext cx="72008" cy="1461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sp>
        <p:nvSpPr>
          <p:cNvPr id="12" name="Rectangle 11"/>
          <p:cNvSpPr/>
          <p:nvPr/>
        </p:nvSpPr>
        <p:spPr>
          <a:xfrm>
            <a:off x="467544" y="2745272"/>
            <a:ext cx="72008" cy="1461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sp>
        <p:nvSpPr>
          <p:cNvPr id="13" name="Rectangle 12"/>
          <p:cNvSpPr/>
          <p:nvPr/>
        </p:nvSpPr>
        <p:spPr>
          <a:xfrm>
            <a:off x="467544" y="3124429"/>
            <a:ext cx="72008" cy="1461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9" y="3051332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Nedovoljna atraktivnost za nove paušalce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091" y="1250066"/>
            <a:ext cx="2232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Sistem koji služi svrsi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04048" y="1320786"/>
            <a:ext cx="72008" cy="14619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Rectangle 16"/>
          <p:cNvSpPr/>
          <p:nvPr/>
        </p:nvSpPr>
        <p:spPr>
          <a:xfrm>
            <a:off x="5004048" y="1857275"/>
            <a:ext cx="72008" cy="14619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TextBox 20"/>
          <p:cNvSpPr txBox="1"/>
          <p:nvPr/>
        </p:nvSpPr>
        <p:spPr>
          <a:xfrm>
            <a:off x="5112060" y="1779662"/>
            <a:ext cx="28688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Snižavanje poreskog opterećenja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12060" y="2223323"/>
            <a:ext cx="2736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Povećanje prihoda od paušalnog oporezivanja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18065" y="2783418"/>
            <a:ext cx="30357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Smanjenje sive ekonomije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18065" y="3215466"/>
            <a:ext cx="29584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Podsticanje razvoja preduzetništva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12060" y="1205260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Povećanje atraktivnosti za nove paušalce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04048" y="2323351"/>
            <a:ext cx="72008" cy="14619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Rectangle 26"/>
          <p:cNvSpPr/>
          <p:nvPr/>
        </p:nvSpPr>
        <p:spPr>
          <a:xfrm>
            <a:off x="5004048" y="2839814"/>
            <a:ext cx="72008" cy="14619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8" name="Rectangle 27"/>
          <p:cNvSpPr/>
          <p:nvPr/>
        </p:nvSpPr>
        <p:spPr>
          <a:xfrm>
            <a:off x="5004048" y="3288563"/>
            <a:ext cx="72008" cy="14619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TextBox 28"/>
          <p:cNvSpPr txBox="1"/>
          <p:nvPr/>
        </p:nvSpPr>
        <p:spPr>
          <a:xfrm>
            <a:off x="5118065" y="3591118"/>
            <a:ext cx="30357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Pozitivno nepredvidiv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04048" y="3647514"/>
            <a:ext cx="72008" cy="14619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8434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263457"/>
            <a:ext cx="1656184" cy="576064"/>
          </a:xfrm>
        </p:spPr>
        <p:txBody>
          <a:bodyPr/>
          <a:lstStyle/>
          <a:p>
            <a:pPr algn="l"/>
            <a:r>
              <a:rPr lang="sr-Latn-RS" sz="2200" dirty="0" smtClean="0">
                <a:latin typeface="Gordita" pitchFamily="50" charset="0"/>
                <a:cs typeface="Gordita" pitchFamily="50" charset="0"/>
              </a:rPr>
              <a:t>Paušal 3.0</a:t>
            </a:r>
            <a:endParaRPr lang="sr-Latn-RS" sz="22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71550"/>
            <a:ext cx="1835696" cy="72008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887" y="1952814"/>
            <a:ext cx="619745" cy="875603"/>
          </a:xfrm>
          <a:prstGeom prst="rect">
            <a:avLst/>
          </a:prstGeom>
        </p:spPr>
      </p:pic>
      <p:sp>
        <p:nvSpPr>
          <p:cNvPr id="1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85685" y="2715766"/>
            <a:ext cx="1074147" cy="576064"/>
          </a:xfrm>
        </p:spPr>
        <p:txBody>
          <a:bodyPr/>
          <a:lstStyle/>
          <a:p>
            <a:r>
              <a:rPr lang="sr-Latn-RS" sz="1000" dirty="0" smtClean="0">
                <a:latin typeface="Gordita" pitchFamily="50" charset="0"/>
                <a:cs typeface="Gordita" pitchFamily="50" charset="0"/>
              </a:rPr>
              <a:t>Marko</a:t>
            </a:r>
            <a:r>
              <a:rPr lang="en-US" sz="1000" dirty="0" smtClean="0">
                <a:latin typeface="Gordita" pitchFamily="50" charset="0"/>
                <a:cs typeface="Gordita" pitchFamily="50" charset="0"/>
              </a:rPr>
              <a:t> </a:t>
            </a:r>
          </a:p>
          <a:p>
            <a:r>
              <a:rPr lang="en-US" sz="800" dirty="0" smtClean="0">
                <a:latin typeface="Gordita" pitchFamily="50" charset="0"/>
                <a:cs typeface="Gordita" pitchFamily="50" charset="0"/>
              </a:rPr>
              <a:t>(30,000)</a:t>
            </a:r>
            <a:endParaRPr lang="sr-Latn-RS" sz="8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91680" y="1851670"/>
            <a:ext cx="1800200" cy="187220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Rectangle 24"/>
          <p:cNvSpPr/>
          <p:nvPr/>
        </p:nvSpPr>
        <p:spPr>
          <a:xfrm>
            <a:off x="1979712" y="3139646"/>
            <a:ext cx="1045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Gordita" pitchFamily="50" charset="0"/>
                <a:cs typeface="Gordita" pitchFamily="50" charset="0"/>
              </a:rPr>
              <a:t>30,000</a:t>
            </a:r>
            <a:endParaRPr lang="sr-Latn-RS" dirty="0"/>
          </a:p>
        </p:txBody>
      </p:sp>
      <p:sp>
        <p:nvSpPr>
          <p:cNvPr id="4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53666" y="3910766"/>
            <a:ext cx="2478966" cy="576064"/>
          </a:xfrm>
        </p:spPr>
        <p:txBody>
          <a:bodyPr/>
          <a:lstStyle/>
          <a:p>
            <a:pPr algn="l"/>
            <a:r>
              <a:rPr lang="en-US" sz="2200" dirty="0" smtClean="0">
                <a:latin typeface="Gordita" pitchFamily="50" charset="0"/>
                <a:cs typeface="Gordita" pitchFamily="50" charset="0"/>
              </a:rPr>
              <a:t>Max = 30,000</a:t>
            </a:r>
            <a:endParaRPr lang="sr-Latn-RS" sz="22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4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80796" y="336626"/>
            <a:ext cx="2478966" cy="576064"/>
          </a:xfrm>
        </p:spPr>
        <p:txBody>
          <a:bodyPr/>
          <a:lstStyle/>
          <a:p>
            <a:pPr algn="l"/>
            <a:r>
              <a:rPr lang="sr-Latn-RS" sz="1600" dirty="0" smtClean="0">
                <a:latin typeface="Gordita" pitchFamily="50" charset="0"/>
                <a:cs typeface="Gordita" pitchFamily="50" charset="0"/>
              </a:rPr>
              <a:t>Kraj godine (2015)</a:t>
            </a:r>
          </a:p>
        </p:txBody>
      </p:sp>
    </p:spTree>
    <p:extLst>
      <p:ext uri="{BB962C8B-B14F-4D97-AF65-F5344CB8AC3E}">
        <p14:creationId xmlns:p14="http://schemas.microsoft.com/office/powerpoint/2010/main" val="8103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9" grpId="0" animBg="1"/>
      <p:bldP spid="25" grpId="0"/>
      <p:bldP spid="43" grpId="0" build="p"/>
      <p:bldP spid="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263457"/>
            <a:ext cx="1656184" cy="576064"/>
          </a:xfrm>
        </p:spPr>
        <p:txBody>
          <a:bodyPr/>
          <a:lstStyle/>
          <a:p>
            <a:pPr algn="l"/>
            <a:r>
              <a:rPr lang="sr-Latn-RS" sz="2200" dirty="0" smtClean="0">
                <a:latin typeface="Gordita" pitchFamily="50" charset="0"/>
                <a:cs typeface="Gordita" pitchFamily="50" charset="0"/>
              </a:rPr>
              <a:t>Paušal 3.0</a:t>
            </a:r>
            <a:endParaRPr lang="sr-Latn-RS" sz="22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71550"/>
            <a:ext cx="1835696" cy="72008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887" y="1952814"/>
            <a:ext cx="619745" cy="8756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824" y="1653655"/>
            <a:ext cx="646944" cy="884354"/>
          </a:xfrm>
          <a:prstGeom prst="rect">
            <a:avLst/>
          </a:prstGeom>
        </p:spPr>
      </p:pic>
      <p:sp>
        <p:nvSpPr>
          <p:cNvPr id="1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85685" y="2715766"/>
            <a:ext cx="1074147" cy="576064"/>
          </a:xfrm>
        </p:spPr>
        <p:txBody>
          <a:bodyPr/>
          <a:lstStyle/>
          <a:p>
            <a:r>
              <a:rPr lang="sr-Latn-RS" sz="1000" dirty="0" smtClean="0">
                <a:latin typeface="Gordita" pitchFamily="50" charset="0"/>
                <a:cs typeface="Gordita" pitchFamily="50" charset="0"/>
              </a:rPr>
              <a:t>Marko</a:t>
            </a:r>
            <a:r>
              <a:rPr lang="en-US" sz="1000" dirty="0" smtClean="0">
                <a:latin typeface="Gordita" pitchFamily="50" charset="0"/>
                <a:cs typeface="Gordita" pitchFamily="50" charset="0"/>
              </a:rPr>
              <a:t> </a:t>
            </a:r>
          </a:p>
          <a:p>
            <a:r>
              <a:rPr lang="en-US" sz="800" dirty="0" smtClean="0">
                <a:latin typeface="Gordita" pitchFamily="50" charset="0"/>
                <a:cs typeface="Gordita" pitchFamily="50" charset="0"/>
              </a:rPr>
              <a:t>(30,000)</a:t>
            </a:r>
            <a:endParaRPr lang="sr-Latn-RS" sz="8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1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70558" y="2454471"/>
            <a:ext cx="713362" cy="576064"/>
          </a:xfrm>
        </p:spPr>
        <p:txBody>
          <a:bodyPr/>
          <a:lstStyle/>
          <a:p>
            <a:r>
              <a:rPr lang="sr-Latn-RS" sz="1000" dirty="0" smtClean="0">
                <a:latin typeface="Gordita" pitchFamily="50" charset="0"/>
                <a:cs typeface="Gordita" pitchFamily="50" charset="0"/>
              </a:rPr>
              <a:t>Ivana</a:t>
            </a:r>
            <a:endParaRPr lang="en-US" sz="1000" dirty="0" smtClean="0">
              <a:latin typeface="Gordita" pitchFamily="50" charset="0"/>
              <a:cs typeface="Gordita" pitchFamily="50" charset="0"/>
            </a:endParaRPr>
          </a:p>
          <a:p>
            <a:r>
              <a:rPr lang="en-US" sz="800" dirty="0" smtClean="0">
                <a:latin typeface="Gordita" pitchFamily="50" charset="0"/>
                <a:cs typeface="Gordita" pitchFamily="50" charset="0"/>
              </a:rPr>
              <a:t>(50,000)</a:t>
            </a:r>
            <a:endParaRPr lang="sr-Latn-RS" sz="8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91680" y="1851670"/>
            <a:ext cx="1800200" cy="187220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Oval 20"/>
          <p:cNvSpPr/>
          <p:nvPr/>
        </p:nvSpPr>
        <p:spPr>
          <a:xfrm>
            <a:off x="1619672" y="839521"/>
            <a:ext cx="3260602" cy="326060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Rectangle 24"/>
          <p:cNvSpPr/>
          <p:nvPr/>
        </p:nvSpPr>
        <p:spPr>
          <a:xfrm>
            <a:off x="1979712" y="3139646"/>
            <a:ext cx="1045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Gordita" pitchFamily="50" charset="0"/>
                <a:cs typeface="Gordita" pitchFamily="50" charset="0"/>
              </a:rPr>
              <a:t>30,000</a:t>
            </a:r>
            <a:endParaRPr lang="sr-Latn-RS" dirty="0"/>
          </a:p>
        </p:txBody>
      </p:sp>
      <p:sp>
        <p:nvSpPr>
          <p:cNvPr id="26" name="Rectangle 25"/>
          <p:cNvSpPr/>
          <p:nvPr/>
        </p:nvSpPr>
        <p:spPr>
          <a:xfrm>
            <a:off x="3415354" y="3402105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Gordita" pitchFamily="50" charset="0"/>
                <a:cs typeface="Gordita" pitchFamily="50" charset="0"/>
              </a:rPr>
              <a:t>8</a:t>
            </a:r>
            <a:r>
              <a:rPr lang="en-US" dirty="0" smtClean="0">
                <a:latin typeface="Gordita" pitchFamily="50" charset="0"/>
                <a:cs typeface="Gordita" pitchFamily="50" charset="0"/>
              </a:rPr>
              <a:t>0,000</a:t>
            </a:r>
            <a:endParaRPr lang="sr-Latn-RS" dirty="0"/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53666" y="3879760"/>
            <a:ext cx="2478966" cy="576064"/>
          </a:xfrm>
        </p:spPr>
        <p:txBody>
          <a:bodyPr/>
          <a:lstStyle/>
          <a:p>
            <a:pPr algn="l"/>
            <a:r>
              <a:rPr lang="en-US" sz="2200" dirty="0" smtClean="0">
                <a:latin typeface="Gordita" pitchFamily="50" charset="0"/>
                <a:cs typeface="Gordita" pitchFamily="50" charset="0"/>
              </a:rPr>
              <a:t>Max = </a:t>
            </a:r>
            <a:r>
              <a:rPr lang="sr-Latn-RS" sz="2200" dirty="0" smtClean="0">
                <a:latin typeface="Gordita" pitchFamily="50" charset="0"/>
                <a:cs typeface="Gordita" pitchFamily="50" charset="0"/>
              </a:rPr>
              <a:t>65</a:t>
            </a:r>
            <a:r>
              <a:rPr lang="en-US" sz="2200" dirty="0" smtClean="0">
                <a:latin typeface="Gordita" pitchFamily="50" charset="0"/>
                <a:cs typeface="Gordita" pitchFamily="50" charset="0"/>
              </a:rPr>
              <a:t>,000</a:t>
            </a:r>
            <a:endParaRPr lang="sr-Latn-RS" sz="22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64088" y="987574"/>
            <a:ext cx="2952328" cy="576064"/>
          </a:xfrm>
        </p:spPr>
        <p:txBody>
          <a:bodyPr/>
          <a:lstStyle/>
          <a:p>
            <a:pPr algn="l"/>
            <a:r>
              <a:rPr lang="sr-Latn-RS" sz="1600" dirty="0" smtClean="0">
                <a:latin typeface="Gordita" pitchFamily="50" charset="0"/>
                <a:cs typeface="Gordita" pitchFamily="50" charset="0"/>
              </a:rPr>
              <a:t>Tekuća – prethodna godina:</a:t>
            </a:r>
            <a:endParaRPr lang="sr-Latn-RS" sz="16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1436" y="1376750"/>
            <a:ext cx="2636947" cy="576064"/>
          </a:xfrm>
        </p:spPr>
        <p:txBody>
          <a:bodyPr/>
          <a:lstStyle/>
          <a:p>
            <a:pPr algn="l"/>
            <a:r>
              <a:rPr lang="en-US" sz="2200" dirty="0" smtClean="0">
                <a:latin typeface="Gordita" pitchFamily="50" charset="0"/>
                <a:cs typeface="Gordita" pitchFamily="50" charset="0"/>
              </a:rPr>
              <a:t>80,000</a:t>
            </a:r>
            <a:r>
              <a:rPr lang="sr-Latn-RS" sz="2200" dirty="0" smtClean="0">
                <a:latin typeface="Gordita" pitchFamily="50" charset="0"/>
                <a:cs typeface="Gordita" pitchFamily="50" charset="0"/>
              </a:rPr>
              <a:t> – 30,000</a:t>
            </a:r>
            <a:endParaRPr lang="sr-Latn-RS" sz="22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2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58520" y="2102583"/>
            <a:ext cx="2952328" cy="576064"/>
          </a:xfrm>
        </p:spPr>
        <p:txBody>
          <a:bodyPr/>
          <a:lstStyle/>
          <a:p>
            <a:pPr algn="l"/>
            <a:r>
              <a:rPr lang="sr-Latn-RS" sz="1600" dirty="0" smtClean="0">
                <a:latin typeface="Gordita" pitchFamily="50" charset="0"/>
                <a:cs typeface="Gordita" pitchFamily="50" charset="0"/>
              </a:rPr>
              <a:t>Povraćaj u sistem:</a:t>
            </a:r>
            <a:endParaRPr lang="sr-Latn-RS" sz="16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2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428941" y="2519188"/>
            <a:ext cx="2636947" cy="576064"/>
          </a:xfrm>
        </p:spPr>
        <p:txBody>
          <a:bodyPr/>
          <a:lstStyle/>
          <a:p>
            <a:pPr algn="l"/>
            <a:r>
              <a:rPr lang="sr-Latn-RS" sz="2200" dirty="0" smtClean="0">
                <a:latin typeface="Gordita" pitchFamily="50" charset="0"/>
                <a:cs typeface="Gordita" pitchFamily="50" charset="0"/>
              </a:rPr>
              <a:t>50,000 – 50%</a:t>
            </a:r>
            <a:endParaRPr lang="sr-Latn-RS" sz="22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2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80796" y="336626"/>
            <a:ext cx="2478966" cy="576064"/>
          </a:xfrm>
        </p:spPr>
        <p:txBody>
          <a:bodyPr/>
          <a:lstStyle/>
          <a:p>
            <a:pPr algn="l"/>
            <a:r>
              <a:rPr lang="sr-Latn-RS" sz="1600" dirty="0" smtClean="0">
                <a:latin typeface="Gordita" pitchFamily="50" charset="0"/>
                <a:cs typeface="Gordita" pitchFamily="50" charset="0"/>
              </a:rPr>
              <a:t>Kraj godine (2016)</a:t>
            </a:r>
          </a:p>
        </p:txBody>
      </p:sp>
    </p:spTree>
    <p:extLst>
      <p:ext uri="{BB962C8B-B14F-4D97-AF65-F5344CB8AC3E}">
        <p14:creationId xmlns:p14="http://schemas.microsoft.com/office/powerpoint/2010/main" val="18512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21" grpId="0" animBg="1"/>
      <p:bldP spid="26" grpId="0"/>
      <p:bldP spid="15" grpId="0" build="p"/>
      <p:bldP spid="18" grpId="0" build="p"/>
      <p:bldP spid="20" grpId="0" build="p"/>
      <p:bldP spid="22" grpId="0" build="p"/>
      <p:bldP spid="23" grpId="0" build="p"/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263457"/>
            <a:ext cx="1656184" cy="576064"/>
          </a:xfrm>
        </p:spPr>
        <p:txBody>
          <a:bodyPr/>
          <a:lstStyle/>
          <a:p>
            <a:pPr algn="l"/>
            <a:r>
              <a:rPr lang="sr-Latn-RS" sz="2200" dirty="0" smtClean="0">
                <a:latin typeface="Gordita" pitchFamily="50" charset="0"/>
                <a:cs typeface="Gordita" pitchFamily="50" charset="0"/>
              </a:rPr>
              <a:t>Paušal 3.0</a:t>
            </a:r>
            <a:endParaRPr lang="sr-Latn-RS" sz="22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71550"/>
            <a:ext cx="1835696" cy="72008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887" y="1952814"/>
            <a:ext cx="619745" cy="8756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824" y="1653655"/>
            <a:ext cx="646944" cy="8843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5461" y="1299700"/>
            <a:ext cx="786688" cy="1154771"/>
          </a:xfrm>
          <a:prstGeom prst="rect">
            <a:avLst/>
          </a:prstGeom>
        </p:spPr>
      </p:pic>
      <p:sp>
        <p:nvSpPr>
          <p:cNvPr id="1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85685" y="2715766"/>
            <a:ext cx="1074147" cy="576064"/>
          </a:xfrm>
        </p:spPr>
        <p:txBody>
          <a:bodyPr/>
          <a:lstStyle/>
          <a:p>
            <a:r>
              <a:rPr lang="sr-Latn-RS" sz="1000" dirty="0" smtClean="0">
                <a:latin typeface="Gordita" pitchFamily="50" charset="0"/>
                <a:cs typeface="Gordita" pitchFamily="50" charset="0"/>
              </a:rPr>
              <a:t>Marko</a:t>
            </a:r>
            <a:r>
              <a:rPr lang="en-US" sz="1000" dirty="0" smtClean="0">
                <a:latin typeface="Gordita" pitchFamily="50" charset="0"/>
                <a:cs typeface="Gordita" pitchFamily="50" charset="0"/>
              </a:rPr>
              <a:t> </a:t>
            </a:r>
          </a:p>
          <a:p>
            <a:r>
              <a:rPr lang="en-US" sz="800" dirty="0" smtClean="0">
                <a:latin typeface="Gordita" pitchFamily="50" charset="0"/>
                <a:cs typeface="Gordita" pitchFamily="50" charset="0"/>
              </a:rPr>
              <a:t>(</a:t>
            </a:r>
            <a:r>
              <a:rPr lang="sr-Latn-RS" sz="800" dirty="0" smtClean="0">
                <a:latin typeface="Gordita" pitchFamily="50" charset="0"/>
                <a:cs typeface="Gordita" pitchFamily="50" charset="0"/>
              </a:rPr>
              <a:t>25</a:t>
            </a:r>
            <a:r>
              <a:rPr lang="en-US" sz="800" dirty="0" smtClean="0">
                <a:latin typeface="Gordita" pitchFamily="50" charset="0"/>
                <a:cs typeface="Gordita" pitchFamily="50" charset="0"/>
              </a:rPr>
              <a:t>,000)</a:t>
            </a:r>
            <a:endParaRPr lang="sr-Latn-RS" sz="8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1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70558" y="2454471"/>
            <a:ext cx="713362" cy="576064"/>
          </a:xfrm>
        </p:spPr>
        <p:txBody>
          <a:bodyPr/>
          <a:lstStyle/>
          <a:p>
            <a:r>
              <a:rPr lang="sr-Latn-RS" sz="1000" dirty="0" smtClean="0">
                <a:latin typeface="Gordita" pitchFamily="50" charset="0"/>
                <a:cs typeface="Gordita" pitchFamily="50" charset="0"/>
              </a:rPr>
              <a:t>Ivana</a:t>
            </a:r>
            <a:endParaRPr lang="en-US" sz="1000" dirty="0" smtClean="0">
              <a:latin typeface="Gordita" pitchFamily="50" charset="0"/>
              <a:cs typeface="Gordita" pitchFamily="50" charset="0"/>
            </a:endParaRPr>
          </a:p>
          <a:p>
            <a:r>
              <a:rPr lang="en-US" sz="800" dirty="0" smtClean="0">
                <a:latin typeface="Gordita" pitchFamily="50" charset="0"/>
                <a:cs typeface="Gordita" pitchFamily="50" charset="0"/>
              </a:rPr>
              <a:t>(</a:t>
            </a:r>
            <a:r>
              <a:rPr lang="sr-Latn-RS" sz="800" dirty="0" smtClean="0">
                <a:latin typeface="Gordita" pitchFamily="50" charset="0"/>
                <a:cs typeface="Gordita" pitchFamily="50" charset="0"/>
              </a:rPr>
              <a:t>40</a:t>
            </a:r>
            <a:r>
              <a:rPr lang="en-US" sz="800" dirty="0" smtClean="0">
                <a:latin typeface="Gordita" pitchFamily="50" charset="0"/>
                <a:cs typeface="Gordita" pitchFamily="50" charset="0"/>
              </a:rPr>
              <a:t>,000)</a:t>
            </a:r>
            <a:endParaRPr lang="sr-Latn-RS" sz="8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89855" y="2383443"/>
            <a:ext cx="713362" cy="576064"/>
          </a:xfrm>
        </p:spPr>
        <p:txBody>
          <a:bodyPr/>
          <a:lstStyle/>
          <a:p>
            <a:r>
              <a:rPr lang="sr-Latn-RS" sz="1000" dirty="0" smtClean="0">
                <a:latin typeface="Gordita" pitchFamily="50" charset="0"/>
                <a:cs typeface="Gordita" pitchFamily="50" charset="0"/>
              </a:rPr>
              <a:t>Stefan</a:t>
            </a:r>
            <a:endParaRPr lang="en-US" sz="1000" dirty="0" smtClean="0">
              <a:latin typeface="Gordita" pitchFamily="50" charset="0"/>
              <a:cs typeface="Gordita" pitchFamily="50" charset="0"/>
            </a:endParaRPr>
          </a:p>
          <a:p>
            <a:r>
              <a:rPr lang="en-US" sz="800" dirty="0" smtClean="0">
                <a:latin typeface="Gordita" pitchFamily="50" charset="0"/>
                <a:cs typeface="Gordita" pitchFamily="50" charset="0"/>
              </a:rPr>
              <a:t>(45,000)</a:t>
            </a:r>
            <a:endParaRPr lang="sr-Latn-RS" sz="8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91680" y="1851670"/>
            <a:ext cx="1800200" cy="187220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Oval 20"/>
          <p:cNvSpPr/>
          <p:nvPr/>
        </p:nvSpPr>
        <p:spPr>
          <a:xfrm>
            <a:off x="1619672" y="839521"/>
            <a:ext cx="3260602" cy="326060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Oval 21"/>
          <p:cNvSpPr/>
          <p:nvPr/>
        </p:nvSpPr>
        <p:spPr>
          <a:xfrm>
            <a:off x="1599430" y="263457"/>
            <a:ext cx="5204818" cy="426331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Rectangle 24"/>
          <p:cNvSpPr/>
          <p:nvPr/>
        </p:nvSpPr>
        <p:spPr>
          <a:xfrm>
            <a:off x="1979712" y="3139646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>
                <a:latin typeface="Gordita" pitchFamily="50" charset="0"/>
                <a:cs typeface="Gordita" pitchFamily="50" charset="0"/>
              </a:rPr>
              <a:t>25</a:t>
            </a:r>
            <a:r>
              <a:rPr lang="en-US" dirty="0" smtClean="0">
                <a:latin typeface="Gordita" pitchFamily="50" charset="0"/>
                <a:cs typeface="Gordita" pitchFamily="50" charset="0"/>
              </a:rPr>
              <a:t>,000</a:t>
            </a:r>
            <a:endParaRPr lang="sr-Latn-RS" dirty="0"/>
          </a:p>
        </p:txBody>
      </p:sp>
      <p:sp>
        <p:nvSpPr>
          <p:cNvPr id="26" name="Rectangle 25"/>
          <p:cNvSpPr/>
          <p:nvPr/>
        </p:nvSpPr>
        <p:spPr>
          <a:xfrm>
            <a:off x="3234776" y="3408155"/>
            <a:ext cx="1021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>
                <a:latin typeface="Gordita" pitchFamily="50" charset="0"/>
                <a:cs typeface="Gordita" pitchFamily="50" charset="0"/>
              </a:rPr>
              <a:t>65</a:t>
            </a:r>
            <a:r>
              <a:rPr lang="en-US" dirty="0" smtClean="0">
                <a:latin typeface="Gordita" pitchFamily="50" charset="0"/>
                <a:cs typeface="Gordita" pitchFamily="50" charset="0"/>
              </a:rPr>
              <a:t>,000</a:t>
            </a:r>
            <a:endParaRPr lang="sr-Latn-RS" dirty="0"/>
          </a:p>
        </p:txBody>
      </p:sp>
      <p:sp>
        <p:nvSpPr>
          <p:cNvPr id="27" name="Rectangle 26"/>
          <p:cNvSpPr/>
          <p:nvPr/>
        </p:nvSpPr>
        <p:spPr>
          <a:xfrm>
            <a:off x="3961180" y="4034577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ordita" pitchFamily="50" charset="0"/>
                <a:cs typeface="Gordita" pitchFamily="50" charset="0"/>
              </a:rPr>
              <a:t>110,000</a:t>
            </a:r>
            <a:endParaRPr lang="sr-Latn-RS" dirty="0"/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0523" y="3919541"/>
            <a:ext cx="2478966" cy="576064"/>
          </a:xfrm>
        </p:spPr>
        <p:txBody>
          <a:bodyPr/>
          <a:lstStyle/>
          <a:p>
            <a:pPr algn="l"/>
            <a:r>
              <a:rPr lang="en-US" sz="2200" dirty="0" smtClean="0">
                <a:latin typeface="Gordita" pitchFamily="50" charset="0"/>
                <a:cs typeface="Gordita" pitchFamily="50" charset="0"/>
              </a:rPr>
              <a:t>Max = </a:t>
            </a:r>
            <a:r>
              <a:rPr lang="sr-Latn-RS" sz="2200" dirty="0" smtClean="0">
                <a:latin typeface="Gordita" pitchFamily="50" charset="0"/>
                <a:cs typeface="Gordita" pitchFamily="50" charset="0"/>
              </a:rPr>
              <a:t>95</a:t>
            </a:r>
            <a:r>
              <a:rPr lang="en-US" sz="2200" dirty="0" smtClean="0">
                <a:latin typeface="Gordita" pitchFamily="50" charset="0"/>
                <a:cs typeface="Gordita" pitchFamily="50" charset="0"/>
              </a:rPr>
              <a:t>,000</a:t>
            </a:r>
            <a:endParaRPr lang="sr-Latn-RS" sz="22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2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88224" y="551489"/>
            <a:ext cx="2478966" cy="576064"/>
          </a:xfrm>
        </p:spPr>
        <p:txBody>
          <a:bodyPr/>
          <a:lstStyle/>
          <a:p>
            <a:pPr algn="l"/>
            <a:r>
              <a:rPr lang="sr-Latn-RS" sz="1600" dirty="0" smtClean="0">
                <a:latin typeface="Gordita" pitchFamily="50" charset="0"/>
                <a:cs typeface="Gordita" pitchFamily="50" charset="0"/>
              </a:rPr>
              <a:t>Kraj godine (2017)</a:t>
            </a:r>
          </a:p>
        </p:txBody>
      </p:sp>
      <p:sp>
        <p:nvSpPr>
          <p:cNvPr id="2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48264" y="1087669"/>
            <a:ext cx="2636947" cy="576064"/>
          </a:xfrm>
        </p:spPr>
        <p:txBody>
          <a:bodyPr/>
          <a:lstStyle/>
          <a:p>
            <a:pPr algn="l"/>
            <a:r>
              <a:rPr lang="sr-Latn-RS" sz="1600" dirty="0" smtClean="0">
                <a:latin typeface="Gordita" pitchFamily="50" charset="0"/>
                <a:cs typeface="Gordita" pitchFamily="50" charset="0"/>
              </a:rPr>
              <a:t>110</a:t>
            </a:r>
            <a:r>
              <a:rPr lang="en-US" sz="1600" dirty="0" smtClean="0">
                <a:latin typeface="Gordita" pitchFamily="50" charset="0"/>
                <a:cs typeface="Gordita" pitchFamily="50" charset="0"/>
              </a:rPr>
              <a:t>,000</a:t>
            </a:r>
            <a:r>
              <a:rPr lang="sr-Latn-RS" sz="1600" dirty="0" smtClean="0">
                <a:latin typeface="Gordita" pitchFamily="50" charset="0"/>
                <a:cs typeface="Gordita" pitchFamily="50" charset="0"/>
              </a:rPr>
              <a:t> –95,000</a:t>
            </a:r>
            <a:endParaRPr lang="sr-Latn-RS" sz="16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31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8420" y="1823094"/>
            <a:ext cx="2057980" cy="576064"/>
          </a:xfrm>
        </p:spPr>
        <p:txBody>
          <a:bodyPr/>
          <a:lstStyle/>
          <a:p>
            <a:pPr algn="l"/>
            <a:r>
              <a:rPr lang="sr-Latn-RS" sz="1600" dirty="0" smtClean="0">
                <a:latin typeface="Gordita" pitchFamily="50" charset="0"/>
                <a:cs typeface="Gordita" pitchFamily="50" charset="0"/>
              </a:rPr>
              <a:t>Povraćaj u sistem:</a:t>
            </a:r>
            <a:endParaRPr lang="sr-Latn-RS" sz="16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3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110237" y="2249977"/>
            <a:ext cx="1688716" cy="576064"/>
          </a:xfrm>
        </p:spPr>
        <p:txBody>
          <a:bodyPr/>
          <a:lstStyle/>
          <a:p>
            <a:pPr algn="l"/>
            <a:r>
              <a:rPr lang="sr-Latn-RS" sz="1600" dirty="0" smtClean="0">
                <a:latin typeface="Gordita" pitchFamily="50" charset="0"/>
                <a:cs typeface="Gordita" pitchFamily="50" charset="0"/>
              </a:rPr>
              <a:t>15,000 – 50%</a:t>
            </a:r>
            <a:endParaRPr lang="sr-Latn-RS" sz="1600" dirty="0">
              <a:latin typeface="Gordita" pitchFamily="50" charset="0"/>
              <a:cs typeface="Gordit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8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7" grpId="0"/>
      <p:bldP spid="20" grpId="0" build="p"/>
      <p:bldP spid="23" grpId="0" build="p"/>
      <p:bldP spid="29" grpId="0" build="p"/>
      <p:bldP spid="31" grpId="0" build="p"/>
      <p:bldP spid="3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1691680" y="483518"/>
            <a:ext cx="4392488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2200" noProof="1" smtClean="0">
                <a:latin typeface="Gordita" pitchFamily="50" charset="0"/>
                <a:cs typeface="Gordita" pitchFamily="50" charset="0"/>
              </a:rPr>
              <a:t>Problematični </a:t>
            </a:r>
            <a:r>
              <a:rPr lang="en-US" sz="2200" noProof="1" smtClean="0">
                <a:latin typeface="Gordita" pitchFamily="50" charset="0"/>
                <a:cs typeface="Gordita" pitchFamily="50" charset="0"/>
              </a:rPr>
              <a:t>korektivni faktori</a:t>
            </a:r>
            <a:endParaRPr lang="en-US" sz="2200" noProof="1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6143" y="987574"/>
            <a:ext cx="4572001" cy="72008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extBox 3"/>
          <p:cNvSpPr txBox="1"/>
          <p:nvPr/>
        </p:nvSpPr>
        <p:spPr>
          <a:xfrm>
            <a:off x="1701106" y="1431832"/>
            <a:ext cx="6480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Tržišni uslovi u kojima se delatnost odvija:</a:t>
            </a:r>
          </a:p>
          <a:p>
            <a:r>
              <a:rPr lang="sr-Latn-RS" sz="1300" dirty="0" smtClean="0">
                <a:solidFill>
                  <a:schemeClr val="accent1"/>
                </a:solidFill>
                <a:latin typeface="Gordita" pitchFamily="50" charset="0"/>
                <a:cs typeface="Gordita" pitchFamily="50" charset="0"/>
              </a:rPr>
              <a:t>(od -50% do +100%)</a:t>
            </a:r>
          </a:p>
          <a:p>
            <a:endParaRPr lang="sr-Latn-RS" sz="1300" dirty="0">
              <a:latin typeface="Gordita" pitchFamily="50" charset="0"/>
              <a:cs typeface="Gordita" pitchFamily="50" charset="0"/>
            </a:endParaRPr>
          </a:p>
          <a:p>
            <a:endParaRPr lang="sr-Latn-RS" sz="13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1106" y="2250358"/>
            <a:ext cx="66873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Ostale okolnosti koje utiču na ostvarivanje dobiti:</a:t>
            </a:r>
          </a:p>
          <a:p>
            <a:r>
              <a:rPr lang="sr-Latn-RS" sz="1300" dirty="0" smtClean="0">
                <a:solidFill>
                  <a:schemeClr val="accent1"/>
                </a:solidFill>
                <a:latin typeface="Gordita" pitchFamily="50" charset="0"/>
                <a:cs typeface="Gordita" pitchFamily="50" charset="0"/>
              </a:rPr>
              <a:t>(od -50% do +100%)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7478" y="2643758"/>
            <a:ext cx="6998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sz="1200" dirty="0">
              <a:solidFill>
                <a:schemeClr val="accent1"/>
              </a:solidFill>
              <a:latin typeface="Gordita" pitchFamily="50" charset="0"/>
              <a:cs typeface="Gordita" pitchFamily="50" charset="0"/>
            </a:endParaRPr>
          </a:p>
          <a:p>
            <a:endParaRPr lang="sr-Latn-RS" sz="1200" dirty="0">
              <a:solidFill>
                <a:schemeClr val="accent1"/>
              </a:solidFill>
              <a:latin typeface="Gordita" pitchFamily="50" charset="0"/>
              <a:cs typeface="Gordita" pitchFamily="50" charset="0"/>
            </a:endParaRPr>
          </a:p>
          <a:p>
            <a:r>
              <a:rPr lang="sr-Latn-RS" sz="1200" b="1" dirty="0">
                <a:latin typeface="Gordita" pitchFamily="50" charset="0"/>
                <a:cs typeface="Gordita" pitchFamily="50" charset="0"/>
              </a:rPr>
              <a:t>Redefinisanje uredbe </a:t>
            </a:r>
            <a:r>
              <a:rPr lang="sr-Latn-RS" sz="1200" dirty="0">
                <a:latin typeface="Gordita" pitchFamily="50" charset="0"/>
                <a:cs typeface="Gordita" pitchFamily="50" charset="0"/>
              </a:rPr>
              <a:t>kroz kreiranje ekspertne grupe koja će precizno utvrđivati</a:t>
            </a:r>
          </a:p>
          <a:p>
            <a:r>
              <a:rPr lang="sr-Latn-RS" sz="1200" dirty="0">
                <a:latin typeface="Gordita" pitchFamily="50" charset="0"/>
                <a:cs typeface="Gordita" pitchFamily="50" charset="0"/>
              </a:rPr>
              <a:t>kriterijume u zavisnosti od delatnosti koja se obavlja. </a:t>
            </a:r>
          </a:p>
          <a:p>
            <a:endParaRPr lang="sr-Latn-RS" sz="1200" dirty="0">
              <a:latin typeface="Gordita" pitchFamily="50" charset="0"/>
              <a:cs typeface="Gordita" pitchFamily="50" charset="0"/>
            </a:endParaRPr>
          </a:p>
          <a:p>
            <a:r>
              <a:rPr lang="sr-Latn-RS" sz="1200" dirty="0">
                <a:latin typeface="Gordita" pitchFamily="50" charset="0"/>
                <a:cs typeface="Gordita" pitchFamily="50" charset="0"/>
              </a:rPr>
              <a:t>Kao i do sada, ova grupa će davati interval koji će se koristiti za dalja izračunavanja.</a:t>
            </a:r>
          </a:p>
        </p:txBody>
      </p:sp>
    </p:spTree>
    <p:extLst>
      <p:ext uri="{BB962C8B-B14F-4D97-AF65-F5344CB8AC3E}">
        <p14:creationId xmlns:p14="http://schemas.microsoft.com/office/powerpoint/2010/main" val="350182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253106"/>
            <a:ext cx="4320480" cy="576064"/>
          </a:xfrm>
        </p:spPr>
        <p:txBody>
          <a:bodyPr/>
          <a:lstStyle/>
          <a:p>
            <a:pPr algn="l"/>
            <a:r>
              <a:rPr lang="sr-Latn-RS" sz="2200" dirty="0" smtClean="0">
                <a:latin typeface="Gordita" pitchFamily="50" charset="0"/>
                <a:cs typeface="Gordita" pitchFamily="50" charset="0"/>
              </a:rPr>
              <a:t>Nova formula za oporezivanje</a:t>
            </a:r>
            <a:endParaRPr lang="sr-Latn-RS" sz="2200" dirty="0">
              <a:latin typeface="Gordita" pitchFamily="50" charset="0"/>
              <a:cs typeface="Gordita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71550"/>
            <a:ext cx="4355976" cy="5762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7979" y="1203598"/>
                <a:ext cx="5100755" cy="521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1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𝑮𝑨𝒁𝑶𝑹𝑷</m:t>
                      </m:r>
                      <m:r>
                        <a:rPr lang="sr-Latn-R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1600" b="0" i="1" smtClean="0">
                              <a:latin typeface="Cambria Math" panose="02040503050406030204" pitchFamily="18" charset="0"/>
                            </a:rPr>
                            <m:t>𝐴𝑉𝐺</m:t>
                          </m:r>
                          <m:r>
                            <a:rPr lang="sr-Latn-R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sr-Latn-R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sz="1600" b="0" i="1" smtClean="0">
                                  <a:latin typeface="Cambria Math" panose="02040503050406030204" pitchFamily="18" charset="0"/>
                                </a:rPr>
                                <m:t>𝑂𝑝</m:t>
                              </m:r>
                              <m:r>
                                <a:rPr lang="sr-Latn-RS" sz="1600" b="0" i="1" smtClean="0">
                                  <a:latin typeface="Cambria Math" panose="02040503050406030204" pitchFamily="18" charset="0"/>
                                </a:rPr>
                                <m:t>š</m:t>
                              </m:r>
                              <m:r>
                                <a:rPr lang="sr-Latn-RS" sz="1600" b="0" i="1" smtClean="0">
                                  <a:latin typeface="Cambria Math" panose="02040503050406030204" pitchFamily="18" charset="0"/>
                                </a:rPr>
                                <m:t>𝑡𝑖𝑛𝑎</m:t>
                              </m:r>
                            </m:e>
                          </m:d>
                          <m:r>
                            <a:rPr lang="sr-Latn-R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RS" sz="1600" i="1">
                              <a:latin typeface="Cambria Math" panose="02040503050406030204" pitchFamily="18" charset="0"/>
                            </a:rPr>
                            <m:t>𝐴𝑉𝐺</m:t>
                          </m:r>
                          <m:r>
                            <a:rPr lang="sr-Latn-R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sr-Latn-R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sz="1600" b="0" i="1" smtClean="0">
                                  <a:latin typeface="Cambria Math" panose="02040503050406030204" pitchFamily="18" charset="0"/>
                                </a:rPr>
                                <m:t>𝑍𝑎𝑛𝑖𝑚𝑎𝑛𝑗𝑒</m:t>
                              </m:r>
                              <m:r>
                                <a:rPr lang="sr-Latn-R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r-Latn-RS" sz="1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sr-Latn-R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r-Latn-RS" sz="1600" b="0" i="1" smtClean="0">
                                  <a:latin typeface="Cambria Math" panose="02040503050406030204" pitchFamily="18" charset="0"/>
                                </a:rPr>
                                <m:t>𝑆𝑟𝑏𝑖𝑗𝑖</m:t>
                              </m:r>
                            </m:e>
                          </m:d>
                        </m:num>
                        <m:den>
                          <m:r>
                            <a:rPr lang="sr-Latn-RS" sz="1600" i="1">
                              <a:latin typeface="Cambria Math" panose="02040503050406030204" pitchFamily="18" charset="0"/>
                            </a:rPr>
                            <m:t>𝐴𝑉𝐺</m:t>
                          </m:r>
                          <m:r>
                            <a:rPr lang="sr-Latn-R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sr-Latn-R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sz="1600" i="1">
                                  <a:latin typeface="Cambria Math" panose="02040503050406030204" pitchFamily="18" charset="0"/>
                                </a:rPr>
                                <m:t>𝑍𝑎𝑛𝑖𝑚𝑎𝑛𝑗𝑒</m:t>
                              </m:r>
                              <m:r>
                                <a:rPr lang="sr-Latn-R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r-Latn-RS" sz="16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sr-Latn-R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r-Latn-RS" sz="1600" i="1">
                                  <a:latin typeface="Cambria Math" panose="02040503050406030204" pitchFamily="18" charset="0"/>
                                </a:rPr>
                                <m:t>𝑆𝑟𝑏𝑖𝑗𝑖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sr-Latn-RS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979" y="1203598"/>
                <a:ext cx="5100755" cy="5211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1600" y="2552811"/>
                <a:ext cx="56748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1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𝑵𝒐𝒗𝒂</m:t>
                    </m:r>
                    <m:r>
                      <a:rPr lang="sr-Latn-RS" sz="1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RS" sz="1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𝒐𝒔𝒏𝒐𝒗𝒊𝒄𝒂</m:t>
                    </m:r>
                    <m:r>
                      <a:rPr lang="sr-Latn-R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RS" sz="1600" i="1">
                        <a:latin typeface="Cambria Math" panose="02040503050406030204" pitchFamily="18" charset="0"/>
                      </a:rPr>
                      <m:t>𝐴𝑉𝐺</m:t>
                    </m:r>
                    <m:r>
                      <a:rPr lang="sr-Latn-RS" sz="16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sr-Latn-R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RS" sz="1600" i="1">
                            <a:latin typeface="Cambria Math" panose="02040503050406030204" pitchFamily="18" charset="0"/>
                          </a:rPr>
                          <m:t>𝑂𝑝</m:t>
                        </m:r>
                        <m:r>
                          <a:rPr lang="sr-Latn-RS" sz="1600" i="1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r-Latn-RS" sz="1600" i="1">
                            <a:latin typeface="Cambria Math" panose="02040503050406030204" pitchFamily="18" charset="0"/>
                          </a:rPr>
                          <m:t>𝑡𝑖𝑛𝑎</m:t>
                        </m:r>
                      </m:e>
                    </m:d>
                  </m:oMath>
                </a14:m>
                <a:r>
                  <a:rPr lang="sr-Latn-RS" sz="1600" dirty="0" smtClean="0"/>
                  <a:t> + </a:t>
                </a:r>
                <a14:m>
                  <m:oMath xmlns:m="http://schemas.openxmlformats.org/officeDocument/2006/math">
                    <m:r>
                      <a:rPr lang="sr-Latn-RS" sz="1600" i="1">
                        <a:latin typeface="Cambria Math" panose="02040503050406030204" pitchFamily="18" charset="0"/>
                      </a:rPr>
                      <m:t>𝐴𝑉𝐺</m:t>
                    </m:r>
                    <m:r>
                      <a:rPr lang="sr-Latn-RS" sz="16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sr-Latn-R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RS" sz="1600" i="1">
                            <a:latin typeface="Cambria Math" panose="02040503050406030204" pitchFamily="18" charset="0"/>
                          </a:rPr>
                          <m:t>𝑂𝑝</m:t>
                        </m:r>
                        <m:r>
                          <a:rPr lang="sr-Latn-RS" sz="1600" i="1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r-Latn-RS" sz="1600" i="1">
                            <a:latin typeface="Cambria Math" panose="02040503050406030204" pitchFamily="18" charset="0"/>
                          </a:rPr>
                          <m:t>𝑡𝑖𝑛𝑎</m:t>
                        </m:r>
                      </m:e>
                    </m:d>
                    <m:r>
                      <a:rPr lang="sr-Latn-RS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sr-Latn-R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𝐺𝐴𝑍𝑂𝑅𝑃</m:t>
                    </m:r>
                  </m:oMath>
                </a14:m>
                <a:endParaRPr lang="sr-Latn-RS" sz="16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552811"/>
                <a:ext cx="5674823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1182" t="-27500" r="-107" b="-5000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5100" y="3075806"/>
                <a:ext cx="2366417" cy="4595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16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𝑴𝑰𝑵𝑴𝑨𝑿</m:t>
                      </m:r>
                      <m:r>
                        <a:rPr lang="sr-Latn-R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sr-Latn-RS" sz="16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sr-Latn-RS" sz="1600" b="0" i="1" smtClean="0">
                              <a:latin typeface="Cambria Math" panose="02040503050406030204" pitchFamily="18" charset="0"/>
                            </a:rPr>
                            <m:t>𝑀𝐼𝑁</m:t>
                          </m:r>
                        </m:num>
                        <m:den>
                          <m:r>
                            <a:rPr lang="sr-Latn-RS" sz="1600" b="0" i="1" smtClean="0">
                              <a:latin typeface="Cambria Math" panose="02040503050406030204" pitchFamily="18" charset="0"/>
                            </a:rPr>
                            <m:t>𝑀𝐴𝑋</m:t>
                          </m:r>
                          <m:r>
                            <a:rPr lang="sr-Latn-RS" sz="16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sr-Latn-RS" sz="1600" b="0" i="1" smtClean="0">
                              <a:latin typeface="Cambria Math" panose="02040503050406030204" pitchFamily="18" charset="0"/>
                            </a:rPr>
                            <m:t>𝑀𝐼𝑁</m:t>
                          </m:r>
                        </m:den>
                      </m:f>
                    </m:oMath>
                  </m:oMathPara>
                </a14:m>
                <a:endParaRPr lang="sr-Latn-RS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00" y="3075806"/>
                <a:ext cx="2366417" cy="4595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97979" y="1936893"/>
            <a:ext cx="6480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300" dirty="0" smtClean="0">
                <a:latin typeface="Gordita" pitchFamily="50" charset="0"/>
                <a:cs typeface="Gordita" pitchFamily="50" charset="0"/>
              </a:rPr>
              <a:t>Gazorp – Glavni argument za oporezivanje redovnih platiša</a:t>
            </a:r>
            <a:endParaRPr lang="sr-Latn-RS" sz="1300" dirty="0">
              <a:latin typeface="Gordita" pitchFamily="50" charset="0"/>
              <a:cs typeface="Gordita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71600" y="4011910"/>
                <a:ext cx="65664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1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𝑷𝑶𝑹𝑬𝒁</m:t>
                    </m:r>
                    <m:r>
                      <a:rPr lang="sr-Latn-RS" sz="1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R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RS" sz="1600" i="1">
                        <a:latin typeface="Cambria Math" panose="02040503050406030204" pitchFamily="18" charset="0"/>
                      </a:rPr>
                      <m:t>𝐴𝑉𝐺</m:t>
                    </m:r>
                    <m:r>
                      <a:rPr lang="sr-Latn-RS" sz="16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sr-Latn-R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RS" sz="1600" i="1">
                            <a:latin typeface="Cambria Math" panose="02040503050406030204" pitchFamily="18" charset="0"/>
                          </a:rPr>
                          <m:t>𝑂𝑝</m:t>
                        </m:r>
                        <m:r>
                          <a:rPr lang="sr-Latn-RS" sz="1600" i="1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r-Latn-RS" sz="1600" i="1">
                            <a:latin typeface="Cambria Math" panose="02040503050406030204" pitchFamily="18" charset="0"/>
                          </a:rPr>
                          <m:t>𝑡𝑖𝑛𝑎</m:t>
                        </m:r>
                      </m:e>
                    </m:d>
                  </m:oMath>
                </a14:m>
                <a:r>
                  <a:rPr lang="sr-Latn-RS" sz="1600" dirty="0" smtClean="0"/>
                  <a:t> </a:t>
                </a:r>
                <a14:m>
                  <m:oMath xmlns:m="http://schemas.openxmlformats.org/officeDocument/2006/math">
                    <m:r>
                      <a:rPr lang="sr-Latn-R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×(1+</m:t>
                    </m:r>
                    <m:r>
                      <a:rPr lang="sr-Latn-R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𝐺𝐴𝑍𝑂𝑅𝑃</m:t>
                    </m:r>
                    <m:r>
                      <a:rPr lang="sr-Latn-R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Latn-RS" sz="1600" b="0" i="1" smtClean="0">
                        <a:latin typeface="Cambria Math" panose="02040503050406030204" pitchFamily="18" charset="0"/>
                      </a:rPr>
                      <m:t>𝐴𝑇𝑅𝐼𝐵𝑈𝑇</m:t>
                    </m:r>
                    <m:r>
                      <a:rPr lang="sr-Latn-RS" sz="1600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sr-Latn-RS" sz="1600" i="1">
                        <a:latin typeface="Cambria Math" panose="02040503050406030204" pitchFamily="18" charset="0"/>
                      </a:rPr>
                      <m:t>𝐴𝑇𝑅𝐼𝐵𝑈𝑇</m:t>
                    </m:r>
                    <m:r>
                      <a:rPr lang="sr-Latn-RS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sr-Latn-RS" sz="1600" i="1" dirty="0" smtClean="0"/>
                  <a:t>+...)</a:t>
                </a:r>
                <a:endParaRPr lang="sr-Latn-RS" sz="1600" i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11910"/>
                <a:ext cx="6566413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1020" t="-24390" r="-1577" b="-4878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787807" y="3812129"/>
            <a:ext cx="6880537" cy="648072"/>
          </a:xfrm>
          <a:prstGeom prst="rect">
            <a:avLst/>
          </a:prstGeom>
          <a:noFill/>
          <a:ln>
            <a:solidFill>
              <a:srgbClr val="32A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6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8" grpId="0"/>
      <p:bldP spid="9" grpId="0"/>
      <p:bldP spid="10" grpId="0"/>
      <p:bldP spid="11" grpId="0"/>
      <p:bldP spid="28" grpId="0"/>
      <p:bldP spid="12" grpId="0" animBg="1"/>
    </p:bldLst>
  </p:timing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307</Words>
  <Application>Microsoft Office PowerPoint</Application>
  <PresentationFormat>On-screen Show (16:9)</PresentationFormat>
  <Paragraphs>89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맑은 고딕</vt:lpstr>
      <vt:lpstr>Arial</vt:lpstr>
      <vt:lpstr>Calibri</vt:lpstr>
      <vt:lpstr>Cambria Math</vt:lpstr>
      <vt:lpstr>Gordita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Jovan Bojovic</dc:creator>
  <cp:lastModifiedBy>Jovan Bojovic</cp:lastModifiedBy>
  <cp:revision>114</cp:revision>
  <dcterms:created xsi:type="dcterms:W3CDTF">2016-12-05T23:26:54Z</dcterms:created>
  <dcterms:modified xsi:type="dcterms:W3CDTF">2018-06-08T14:53:44Z</dcterms:modified>
</cp:coreProperties>
</file>