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26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62" r:id="rId20"/>
    <p:sldId id="264" r:id="rId21"/>
    <p:sldId id="267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68" r:id="rId30"/>
    <p:sldId id="269" r:id="rId31"/>
    <p:sldId id="271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9B9C1-6AAF-4333-A694-5675F193398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3020-CC6A-420D-88E8-EFDA6C407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3020-CC6A-420D-88E8-EFDA6C407F3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3020-CC6A-420D-88E8-EFDA6C407F3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0E4-F5B5-46B0-9281-322ECBA8D7A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F467-3AD8-48E0-B2EF-8119B681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0E4-F5B5-46B0-9281-322ECBA8D7A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F467-3AD8-48E0-B2EF-8119B681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0E4-F5B5-46B0-9281-322ECBA8D7A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F467-3AD8-48E0-B2EF-8119B681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0E4-F5B5-46B0-9281-322ECBA8D7A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F467-3AD8-48E0-B2EF-8119B681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0E4-F5B5-46B0-9281-322ECBA8D7A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F467-3AD8-48E0-B2EF-8119B681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0E4-F5B5-46B0-9281-322ECBA8D7A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F467-3AD8-48E0-B2EF-8119B681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0E4-F5B5-46B0-9281-322ECBA8D7A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F467-3AD8-48E0-B2EF-8119B681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0E4-F5B5-46B0-9281-322ECBA8D7A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F467-3AD8-48E0-B2EF-8119B681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0E4-F5B5-46B0-9281-322ECBA8D7A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F467-3AD8-48E0-B2EF-8119B681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0E4-F5B5-46B0-9281-322ECBA8D7A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F467-3AD8-48E0-B2EF-8119B681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A0E4-F5B5-46B0-9281-322ECBA8D7A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F467-3AD8-48E0-B2EF-8119B681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3A0E4-F5B5-46B0-9281-322ECBA8D7A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9F467-3AD8-48E0-B2EF-8119B681E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26.png"/><Relationship Id="rId7" Type="http://schemas.openxmlformats.org/officeDocument/2006/relationships/slide" Target="slide2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image" Target="../media/image27.png"/><Relationship Id="rId9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pt_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9" y="-24"/>
            <a:ext cx="910988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500306"/>
            <a:ext cx="5643570" cy="24288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GRAĐA</a:t>
            </a:r>
            <a:r>
              <a:rPr lang="sr-Cyrl-RS" sz="40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40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 FUNKCIJE KIČMENE MOŽDINE. SPINALNI NERVI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929198"/>
            <a:ext cx="4143372" cy="7858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bg2"/>
                </a:solidFill>
              </a:rPr>
              <a:t>Предмет: Анатомија и физиологија</a:t>
            </a:r>
          </a:p>
          <a:p>
            <a:r>
              <a:rPr lang="sr-Cyrl-RS" dirty="0" smtClean="0">
                <a:solidFill>
                  <a:schemeClr val="bg2"/>
                </a:solidFill>
              </a:rPr>
              <a:t>Разред: Први </a:t>
            </a:r>
          </a:p>
          <a:p>
            <a:r>
              <a:rPr lang="sr-Cyrl-RS" dirty="0" smtClean="0">
                <a:solidFill>
                  <a:schemeClr val="bg2"/>
                </a:solidFill>
              </a:rPr>
              <a:t>Професор: др Јована Хаџи-Ђокић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4348" y="0"/>
            <a:ext cx="4572032" cy="10001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POPREČNI PRESEK KIČMENE MOŽDINE</a:t>
            </a:r>
          </a:p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PO NIVOIMA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a.png"/>
          <p:cNvPicPr>
            <a:picLocks noChangeAspect="1"/>
          </p:cNvPicPr>
          <p:nvPr/>
        </p:nvPicPr>
        <p:blipFill>
          <a:blip r:embed="rId2"/>
          <a:srcRect t="7682" r="13281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15404" y="5214950"/>
            <a:ext cx="428596" cy="1643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286644" y="3086104"/>
            <a:ext cx="1857388" cy="914400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PIA MATER</a:t>
            </a:r>
          </a:p>
        </p:txBody>
      </p:sp>
      <p:sp>
        <p:nvSpPr>
          <p:cNvPr id="6" name="Oval 5"/>
          <p:cNvSpPr/>
          <p:nvPr/>
        </p:nvSpPr>
        <p:spPr>
          <a:xfrm>
            <a:off x="6786578" y="4071942"/>
            <a:ext cx="2286016" cy="1071570"/>
          </a:xfrm>
          <a:prstGeom prst="ellipse">
            <a:avLst/>
          </a:prstGeom>
          <a:solidFill>
            <a:srgbClr val="92D05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ARACHNOIDEA</a:t>
            </a:r>
          </a:p>
          <a:p>
            <a:pPr algn="ctr"/>
            <a:r>
              <a:rPr lang="sr-Latn-RS" dirty="0" smtClean="0">
                <a:solidFill>
                  <a:schemeClr val="tx1"/>
                </a:solidFill>
              </a:rPr>
              <a:t>MATER</a:t>
            </a:r>
          </a:p>
        </p:txBody>
      </p:sp>
      <p:sp>
        <p:nvSpPr>
          <p:cNvPr id="7" name="Oval 6"/>
          <p:cNvSpPr/>
          <p:nvPr/>
        </p:nvSpPr>
        <p:spPr>
          <a:xfrm>
            <a:off x="7358082" y="5143512"/>
            <a:ext cx="1857388" cy="1628756"/>
          </a:xfrm>
          <a:prstGeom prst="ellipse">
            <a:avLst/>
          </a:prstGeom>
          <a:solidFill>
            <a:srgbClr val="C092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DURA MATER</a:t>
            </a:r>
          </a:p>
        </p:txBody>
      </p:sp>
      <p:cxnSp>
        <p:nvCxnSpPr>
          <p:cNvPr id="9" name="Straight Connector 8"/>
          <p:cNvCxnSpPr>
            <a:endCxn id="7" idx="2"/>
          </p:cNvCxnSpPr>
          <p:nvPr/>
        </p:nvCxnSpPr>
        <p:spPr>
          <a:xfrm>
            <a:off x="5357818" y="4929198"/>
            <a:ext cx="2000264" cy="102869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15206" y="214290"/>
            <a:ext cx="1714512" cy="785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Canalis</a:t>
            </a:r>
            <a:r>
              <a:rPr lang="sr-Latn-RS" dirty="0" smtClean="0">
                <a:solidFill>
                  <a:schemeClr val="tx1"/>
                </a:solidFill>
              </a:rPr>
              <a:t> centralis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9586" y="5357826"/>
            <a:ext cx="1071570" cy="16430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rgbClr val="C09200"/>
                </a:solidFill>
              </a:rPr>
              <a:t>Dura</a:t>
            </a:r>
          </a:p>
          <a:p>
            <a:pPr algn="ctr"/>
            <a:r>
              <a:rPr lang="sr-Latn-RS" sz="2400" b="1" dirty="0" smtClean="0">
                <a:solidFill>
                  <a:srgbClr val="C09200"/>
                </a:solidFill>
              </a:rPr>
              <a:t>mater</a:t>
            </a:r>
            <a:endParaRPr lang="en-US" sz="2400" b="1" dirty="0">
              <a:solidFill>
                <a:srgbClr val="C092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5206" y="4071942"/>
            <a:ext cx="1785950" cy="785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rgbClr val="00B050"/>
                </a:solidFill>
              </a:rPr>
              <a:t>ARACHNOIDEA</a:t>
            </a:r>
          </a:p>
          <a:p>
            <a:pPr algn="ctr"/>
            <a:r>
              <a:rPr lang="sr-Latn-RS" b="1" dirty="0" smtClean="0">
                <a:solidFill>
                  <a:srgbClr val="00B050"/>
                </a:solidFill>
              </a:rPr>
              <a:t>MATER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857628"/>
            <a:ext cx="2571736" cy="8572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rgbClr val="00B0F0"/>
                </a:solidFill>
              </a:rPr>
              <a:t>LIQUOR CEREBROSPINALIS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7686" y="4786322"/>
            <a:ext cx="2786082" cy="8572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</a:rPr>
              <a:t>COLUMNA ANTERIOR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57686" y="4500570"/>
            <a:ext cx="2786082" cy="8572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</a:rPr>
              <a:t>COLUMNA ANTERIOR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8992" y="-24"/>
            <a:ext cx="2786082" cy="8572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</a:rPr>
              <a:t>COLUMNA POSTERIOR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15074" y="357166"/>
            <a:ext cx="2786082" cy="8572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rgbClr val="0070C0"/>
                </a:solidFill>
              </a:rPr>
              <a:t>COLUMNA LATERALIS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0892" y="1071546"/>
            <a:ext cx="2000264" cy="16430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rgbClr val="0070C0"/>
                </a:solidFill>
              </a:rPr>
              <a:t>C8-L2 (centrum sympathicum)</a:t>
            </a:r>
          </a:p>
          <a:p>
            <a:pPr algn="ctr"/>
            <a:r>
              <a:rPr lang="sr-Latn-RS" dirty="0" smtClean="0">
                <a:solidFill>
                  <a:srgbClr val="0070C0"/>
                </a:solidFill>
              </a:rPr>
              <a:t>S2-S5 (centrum parasympathicum)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43306" y="0"/>
            <a:ext cx="2643206" cy="571480"/>
          </a:xfrm>
          <a:prstGeom prst="roundRect">
            <a:avLst/>
          </a:prstGeom>
          <a:solidFill>
            <a:srgbClr val="99FE12"/>
          </a:solidFill>
          <a:ln>
            <a:solidFill>
              <a:srgbClr val="6FC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FUNICULUS POSTERIOR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43768" y="1428760"/>
            <a:ext cx="2000264" cy="1142984"/>
          </a:xfrm>
          <a:prstGeom prst="round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FUNICULUS LATERALIS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29322" y="6215082"/>
            <a:ext cx="2643206" cy="57148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chemeClr val="tx1"/>
                </a:solidFill>
              </a:rPr>
              <a:t>FUNICULUS ANTERIOR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5229244"/>
            <a:ext cx="2714644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Prednja uzdužna pukotina</a:t>
            </a:r>
          </a:p>
          <a:p>
            <a:pPr algn="ctr"/>
            <a:r>
              <a:rPr lang="sr-Latn-RS" dirty="0" smtClean="0"/>
              <a:t>(fissura mediana anterior)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406" y="71414"/>
            <a:ext cx="2714644" cy="914400"/>
          </a:xfrm>
          <a:prstGeom prst="rect">
            <a:avLst/>
          </a:prstGeom>
          <a:solidFill>
            <a:schemeClr val="tx1"/>
          </a:solidFill>
          <a:ln>
            <a:solidFill>
              <a:srgbClr val="99F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/>
              <a:t>Zadnji srednji žleb</a:t>
            </a:r>
          </a:p>
          <a:p>
            <a:pPr algn="ctr"/>
            <a:r>
              <a:rPr lang="sr-Latn-RS" sz="1600" dirty="0" smtClean="0"/>
              <a:t>(</a:t>
            </a:r>
            <a:r>
              <a:rPr lang="en-US" sz="1600" i="1" dirty="0" err="1"/>
              <a:t>sulcus</a:t>
            </a:r>
            <a:r>
              <a:rPr lang="en-US" sz="1600" i="1" dirty="0"/>
              <a:t> </a:t>
            </a:r>
            <a:r>
              <a:rPr lang="en-US" sz="1600" i="1" dirty="0" err="1"/>
              <a:t>medianus</a:t>
            </a:r>
            <a:r>
              <a:rPr lang="en-US" sz="1600" i="1" dirty="0"/>
              <a:t> posterior</a:t>
            </a:r>
            <a:r>
              <a:rPr lang="sr-Latn-RS" sz="1600" dirty="0" smtClean="0"/>
              <a:t>)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86050" y="600052"/>
            <a:ext cx="857256" cy="185742"/>
          </a:xfrm>
          <a:prstGeom prst="straightConnector1">
            <a:avLst/>
          </a:prstGeom>
          <a:ln>
            <a:solidFill>
              <a:srgbClr val="99FE1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28926" y="3071810"/>
            <a:ext cx="1714512" cy="25431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843"/>
            <a:ext cx="9143999" cy="6883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7356" y="214290"/>
            <a:ext cx="5493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4000" b="1" dirty="0" smtClean="0">
                <a:solidFill>
                  <a:srgbClr val="002060"/>
                </a:solidFill>
                <a:latin typeface="Monotype Corsiva" pitchFamily="66" charset="0"/>
              </a:rPr>
              <a:t>Funkcija kičmene moždine: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857356" y="1214422"/>
            <a:ext cx="3071834" cy="6429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sr-Latn-R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Sprovodna uloga</a:t>
            </a:r>
          </a:p>
        </p:txBody>
      </p:sp>
      <p:pic>
        <p:nvPicPr>
          <p:cNvPr id="5" name="Picture 4" descr="pyramidal-path-structure-and-function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663739"/>
            <a:ext cx="2071702" cy="6194285"/>
          </a:xfrm>
          <a:prstGeom prst="rect">
            <a:avLst/>
          </a:prstGeom>
        </p:spPr>
      </p:pic>
      <p:pic>
        <p:nvPicPr>
          <p:cNvPr id="8" name="Picture 7" descr="spinothalamic+tract+pathwa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86" y="2214554"/>
            <a:ext cx="3902944" cy="464344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t_slide03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0663" cy="6858000"/>
          </a:xfrm>
        </p:spPr>
      </p:pic>
      <p:sp>
        <p:nvSpPr>
          <p:cNvPr id="10" name="Rectangle 9"/>
          <p:cNvSpPr/>
          <p:nvPr/>
        </p:nvSpPr>
        <p:spPr>
          <a:xfrm>
            <a:off x="1857356" y="345024"/>
            <a:ext cx="7028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4000" b="1" i="1" dirty="0" smtClean="0">
                <a:solidFill>
                  <a:srgbClr val="002060"/>
                </a:solidFill>
                <a:latin typeface="Monotype Corsiva" pitchFamily="66" charset="0"/>
              </a:rPr>
              <a:t>Građa moždanog tkiva:</a:t>
            </a:r>
            <a:endParaRPr lang="en-US" sz="4000" b="1" i="1" dirty="0">
              <a:latin typeface="Monotype Corsiva" pitchFamily="66" charset="0"/>
            </a:endParaRPr>
          </a:p>
        </p:txBody>
      </p:sp>
      <p:pic>
        <p:nvPicPr>
          <p:cNvPr id="11" name="Picture 10" descr="nervni-sistemosnovna-graa-18-638.jpg"/>
          <p:cNvPicPr>
            <a:picLocks noChangeAspect="1"/>
          </p:cNvPicPr>
          <p:nvPr/>
        </p:nvPicPr>
        <p:blipFill>
          <a:blip r:embed="rId3"/>
          <a:srcRect t="43737"/>
          <a:stretch>
            <a:fillRect/>
          </a:stretch>
        </p:blipFill>
        <p:spPr>
          <a:xfrm>
            <a:off x="1950667" y="1142984"/>
            <a:ext cx="6764737" cy="285752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785918" y="4071942"/>
            <a:ext cx="3667125" cy="2166931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sr-Latn-R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Siva masa (substantia grisea):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sr-Latn-R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 neurona sa dendritima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sr-Latn-R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 i jedra velikog i malog mozga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sr-Latn-R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tubovi kičmene moždine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Latn-R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5357818" y="4143380"/>
            <a:ext cx="3668712" cy="2000265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Bela masa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(substantia alba):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sr-Latn-R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ksoni neurona sa mijelinskim omotačem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sr-Latn-R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 boja potiče od mijelinskog omotača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r-Latn-R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sr-Latn-R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rvni putevi koji povezuju različite delove nervnog sistema</a:t>
            </a: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843"/>
            <a:ext cx="9143999" cy="6883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8794" y="214290"/>
            <a:ext cx="5422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4000" b="1" dirty="0" smtClean="0">
                <a:solidFill>
                  <a:srgbClr val="002060"/>
                </a:solidFill>
                <a:latin typeface="Monotype Corsiva" pitchFamily="66" charset="0"/>
              </a:rPr>
              <a:t>Funkcija kičmene moždine: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928794" y="1214422"/>
            <a:ext cx="3000396" cy="7858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/>
            <a:r>
              <a:rPr lang="sr-Latn-R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Refleksna uloga 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kimena-modina-8-6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626" y="2285992"/>
            <a:ext cx="7417406" cy="428625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" y="-38272"/>
            <a:ext cx="9160720" cy="6896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8794" y="71414"/>
            <a:ext cx="2842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4000" b="1" dirty="0" smtClean="0">
                <a:solidFill>
                  <a:srgbClr val="002060"/>
                </a:solidFill>
                <a:latin typeface="Monotype Corsiva" pitchFamily="66" charset="0"/>
              </a:rPr>
              <a:t>Spinalni nervi </a:t>
            </a:r>
            <a:endParaRPr lang="en-US" sz="4000" dirty="0"/>
          </a:p>
        </p:txBody>
      </p:sp>
      <p:pic>
        <p:nvPicPr>
          <p:cNvPr id="4" name="Picture 3" descr="Screenshot_20200510-1022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339440"/>
            <a:ext cx="7358081" cy="551856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30.png"/>
          <p:cNvPicPr>
            <a:picLocks noChangeAspect="1"/>
          </p:cNvPicPr>
          <p:nvPr/>
        </p:nvPicPr>
        <p:blipFill>
          <a:blip r:embed="rId2"/>
          <a:srcRect r="6250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5643570" cy="3071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solidFill>
                  <a:srgbClr val="002060"/>
                </a:solidFill>
              </a:rPr>
              <a:t>Nervi spinales</a:t>
            </a:r>
            <a:r>
              <a:rPr lang="sr-Latn-RS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AutoNum type="alphaLcParenR"/>
            </a:pPr>
            <a:r>
              <a:rPr lang="sr-Latn-RS" dirty="0" smtClean="0">
                <a:solidFill>
                  <a:srgbClr val="002060"/>
                </a:solidFill>
              </a:rPr>
              <a:t>koren:</a:t>
            </a:r>
          </a:p>
          <a:p>
            <a:pPr marL="800100" lvl="1" indent="-342900"/>
            <a:r>
              <a:rPr lang="en-US" dirty="0" err="1" smtClean="0">
                <a:solidFill>
                  <a:srgbClr val="002060"/>
                </a:solidFill>
              </a:rPr>
              <a:t>predn</a:t>
            </a:r>
            <a:r>
              <a:rPr lang="sr-Latn-RS" dirty="0" smtClean="0">
                <a:solidFill>
                  <a:srgbClr val="002060"/>
                </a:solidFill>
              </a:rPr>
              <a:t>j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sr-Latn-RS" dirty="0" smtClean="0">
                <a:solidFill>
                  <a:srgbClr val="002060"/>
                </a:solidFill>
              </a:rPr>
              <a:t> (</a:t>
            </a:r>
            <a:r>
              <a:rPr lang="sr-Latn-RS" b="1" dirty="0" smtClean="0">
                <a:solidFill>
                  <a:srgbClr val="002060"/>
                </a:solidFill>
              </a:rPr>
              <a:t>radix anterior</a:t>
            </a:r>
            <a:r>
              <a:rPr lang="sr-Latn-RS" dirty="0" smtClean="0">
                <a:solidFill>
                  <a:srgbClr val="002060"/>
                </a:solidFill>
              </a:rPr>
              <a:t>)</a:t>
            </a:r>
          </a:p>
          <a:p>
            <a:pPr marL="800100" lvl="1" indent="-342900"/>
            <a:r>
              <a:rPr lang="sr-Latn-RS" dirty="0" smtClean="0">
                <a:solidFill>
                  <a:srgbClr val="002060"/>
                </a:solidFill>
              </a:rPr>
              <a:t>zadnji (</a:t>
            </a:r>
            <a:r>
              <a:rPr lang="sr-Latn-RS" b="1" dirty="0" smtClean="0">
                <a:solidFill>
                  <a:srgbClr val="002060"/>
                </a:solidFill>
              </a:rPr>
              <a:t>radix posterior </a:t>
            </a:r>
            <a:r>
              <a:rPr lang="sr-Latn-RS" dirty="0" smtClean="0">
                <a:solidFill>
                  <a:srgbClr val="002060"/>
                </a:solidFill>
              </a:rPr>
              <a:t>+ </a:t>
            </a:r>
            <a:r>
              <a:rPr lang="sr-Latn-RS" b="1" dirty="0" smtClean="0">
                <a:solidFill>
                  <a:srgbClr val="002060"/>
                </a:solidFill>
              </a:rPr>
              <a:t>ganglion spinale</a:t>
            </a:r>
            <a:r>
              <a:rPr lang="sr-Latn-RS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AutoNum type="alphaLcParenR"/>
            </a:pPr>
            <a:r>
              <a:rPr lang="sr-Latn-RS" dirty="0" smtClean="0">
                <a:solidFill>
                  <a:srgbClr val="002060"/>
                </a:solidFill>
              </a:rPr>
              <a:t>stablo živca (</a:t>
            </a:r>
            <a:r>
              <a:rPr lang="sr-Latn-RS" b="1" dirty="0" smtClean="0">
                <a:solidFill>
                  <a:srgbClr val="002060"/>
                </a:solidFill>
              </a:rPr>
              <a:t>truncus nervi spinalis</a:t>
            </a:r>
            <a:r>
              <a:rPr lang="sr-Latn-RS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AutoNum type="alphaLcParenR"/>
            </a:pPr>
            <a:r>
              <a:rPr lang="sr-Latn-RS" dirty="0" smtClean="0">
                <a:solidFill>
                  <a:srgbClr val="002060"/>
                </a:solidFill>
              </a:rPr>
              <a:t>grane </a:t>
            </a:r>
          </a:p>
          <a:p>
            <a:pPr marL="800100" lvl="1" indent="-342900"/>
            <a:r>
              <a:rPr lang="en-US" dirty="0" err="1" smtClean="0">
                <a:solidFill>
                  <a:srgbClr val="002060"/>
                </a:solidFill>
              </a:rPr>
              <a:t>pred</a:t>
            </a:r>
            <a:r>
              <a:rPr lang="sr-Latn-RS" dirty="0" smtClean="0">
                <a:solidFill>
                  <a:srgbClr val="002060"/>
                </a:solidFill>
              </a:rPr>
              <a:t>nja (</a:t>
            </a:r>
            <a:r>
              <a:rPr lang="sr-Latn-RS" b="1" dirty="0" smtClean="0">
                <a:solidFill>
                  <a:srgbClr val="002060"/>
                </a:solidFill>
              </a:rPr>
              <a:t>ramus anterior</a:t>
            </a:r>
            <a:r>
              <a:rPr lang="sr-Latn-RS" dirty="0" smtClean="0">
                <a:solidFill>
                  <a:srgbClr val="002060"/>
                </a:solidFill>
              </a:rPr>
              <a:t>)</a:t>
            </a:r>
            <a:endParaRPr lang="sr-Latn-RS" dirty="0">
              <a:solidFill>
                <a:srgbClr val="002060"/>
              </a:solidFill>
            </a:endParaRPr>
          </a:p>
          <a:p>
            <a:pPr marL="800100" lvl="1" indent="-342900"/>
            <a:r>
              <a:rPr lang="sr-Latn-RS" dirty="0" smtClean="0">
                <a:solidFill>
                  <a:srgbClr val="002060"/>
                </a:solidFill>
              </a:rPr>
              <a:t>zadnja (</a:t>
            </a:r>
            <a:r>
              <a:rPr lang="sr-Latn-RS" b="1" dirty="0" smtClean="0">
                <a:solidFill>
                  <a:srgbClr val="002060"/>
                </a:solidFill>
              </a:rPr>
              <a:t>ramus posterior</a:t>
            </a:r>
            <a:r>
              <a:rPr lang="sr-Latn-RS" dirty="0" smtClean="0">
                <a:solidFill>
                  <a:srgbClr val="002060"/>
                </a:solidFill>
              </a:rPr>
              <a:t>)</a:t>
            </a:r>
          </a:p>
          <a:p>
            <a:pPr marL="800100" lvl="1" indent="-342900"/>
            <a:endParaRPr lang="sr-Latn-R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9454" y="2714620"/>
            <a:ext cx="1357322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rgbClr val="002060"/>
                </a:solidFill>
                <a:hlinkClick r:id="rId3" action="ppaction://hlinksldjump"/>
              </a:rPr>
              <a:t>Rami </a:t>
            </a:r>
          </a:p>
          <a:p>
            <a:pPr algn="ctr"/>
            <a:r>
              <a:rPr lang="sr-Latn-RS" b="1" dirty="0" smtClean="0">
                <a:solidFill>
                  <a:srgbClr val="002060"/>
                </a:solidFill>
                <a:hlinkClick r:id="rId3" action="ppaction://hlinksldjump"/>
              </a:rPr>
              <a:t>anteriores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5400000">
            <a:off x="6804438" y="3625455"/>
            <a:ext cx="1000132" cy="6072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 rot="5400000">
            <a:off x="5018488" y="1910943"/>
            <a:ext cx="1071570" cy="41076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86512" y="5286388"/>
            <a:ext cx="1357322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rgbClr val="002060"/>
                </a:solidFill>
              </a:rPr>
              <a:t>Rami </a:t>
            </a:r>
          </a:p>
          <a:p>
            <a:pPr algn="ctr"/>
            <a:r>
              <a:rPr lang="sr-Latn-RS" b="1" dirty="0" smtClean="0">
                <a:solidFill>
                  <a:srgbClr val="002060"/>
                </a:solidFill>
              </a:rPr>
              <a:t>posteriores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 flipV="1">
            <a:off x="3714744" y="5643578"/>
            <a:ext cx="257176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6286512" y="5643578"/>
            <a:ext cx="158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_20200512-1150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24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rot="20746324">
            <a:off x="5867701" y="1034922"/>
            <a:ext cx="2143140" cy="928670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715140" y="-24"/>
            <a:ext cx="2143140" cy="928670"/>
          </a:xfrm>
          <a:prstGeom prst="roundRect">
            <a:avLst/>
          </a:prstGeom>
          <a:noFill/>
          <a:ln w="57150">
            <a:solidFill>
              <a:srgbClr val="B70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00826" y="1857364"/>
            <a:ext cx="1428760" cy="250033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0100" y="0"/>
            <a:ext cx="3786214" cy="32861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14546" cy="6858000"/>
          </a:xfrm>
          <a:prstGeom prst="rect">
            <a:avLst/>
          </a:prstGeom>
        </p:spPr>
      </p:pic>
      <p:pic>
        <p:nvPicPr>
          <p:cNvPr id="11" name="Picture 10" descr="22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583" y="-24"/>
            <a:ext cx="2179541" cy="685802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 rot="20293368">
            <a:off x="6510923" y="4311485"/>
            <a:ext cx="1428760" cy="71438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252688">
            <a:off x="6504355" y="5301513"/>
            <a:ext cx="1571636" cy="107857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29124" y="0"/>
            <a:ext cx="1500198" cy="1214422"/>
          </a:xfrm>
          <a:prstGeom prst="rect">
            <a:avLst/>
          </a:prstGeom>
          <a:solidFill>
            <a:srgbClr val="B70B55"/>
          </a:solidFill>
          <a:ln>
            <a:solidFill>
              <a:srgbClr val="B70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hlinkClick r:id="rId5" action="ppaction://hlinksldjump"/>
              </a:rPr>
              <a:t>PLEXUS</a:t>
            </a:r>
          </a:p>
          <a:p>
            <a:pPr algn="ctr"/>
            <a:r>
              <a:rPr lang="sr-Latn-RS" dirty="0" smtClean="0">
                <a:hlinkClick r:id="rId5" action="ppaction://hlinksldjump"/>
              </a:rPr>
              <a:t>CERVICALIS</a:t>
            </a:r>
          </a:p>
          <a:p>
            <a:pPr algn="ctr"/>
            <a:r>
              <a:rPr lang="sr-Latn-RS" dirty="0" smtClean="0">
                <a:hlinkClick r:id="rId5" action="ppaction://hlinksldjump"/>
              </a:rPr>
              <a:t>(C1-C4)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29124" y="1214422"/>
            <a:ext cx="1500198" cy="1214422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hlinkClick r:id="rId6" action="ppaction://hlinksldjump"/>
              </a:rPr>
              <a:t>PLEXUS</a:t>
            </a:r>
          </a:p>
          <a:p>
            <a:pPr algn="ctr"/>
            <a:r>
              <a:rPr lang="sr-Latn-RS" dirty="0" smtClean="0">
                <a:hlinkClick r:id="rId6" action="ppaction://hlinksldjump"/>
              </a:rPr>
              <a:t>BRACHIALIS</a:t>
            </a:r>
          </a:p>
          <a:p>
            <a:pPr algn="ctr"/>
            <a:r>
              <a:rPr lang="sr-Latn-RS" dirty="0" smtClean="0">
                <a:hlinkClick r:id="rId6" action="ppaction://hlinksldjump"/>
              </a:rPr>
              <a:t>(C5-C8, Th1)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29124" y="2428868"/>
            <a:ext cx="1500198" cy="20002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hlinkClick r:id="rId7" action="ppaction://hlinksldjump"/>
              </a:rPr>
              <a:t>NERVI</a:t>
            </a:r>
          </a:p>
          <a:p>
            <a:pPr algn="ctr"/>
            <a:r>
              <a:rPr lang="sr-Latn-RS" sz="1600" dirty="0" smtClean="0">
                <a:hlinkClick r:id="rId7" action="ppaction://hlinksldjump"/>
              </a:rPr>
              <a:t>INTERCOSTALES</a:t>
            </a:r>
          </a:p>
          <a:p>
            <a:pPr algn="ctr"/>
            <a:r>
              <a:rPr lang="sr-Latn-RS" sz="1600" dirty="0" smtClean="0">
                <a:hlinkClick r:id="rId7" action="ppaction://hlinksldjump"/>
              </a:rPr>
              <a:t>(Th1-Th12)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4429124" y="4429156"/>
            <a:ext cx="1500198" cy="121442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hlinkClick r:id="rId8" action="ppaction://hlinksldjump"/>
              </a:rPr>
              <a:t>PLEXUS</a:t>
            </a:r>
          </a:p>
          <a:p>
            <a:pPr algn="ctr"/>
            <a:r>
              <a:rPr lang="sr-Latn-RS" dirty="0" smtClean="0">
                <a:hlinkClick r:id="rId8" action="ppaction://hlinksldjump"/>
              </a:rPr>
              <a:t>LUMBALIS</a:t>
            </a:r>
          </a:p>
          <a:p>
            <a:pPr algn="ctr"/>
            <a:r>
              <a:rPr lang="sr-Latn-RS" dirty="0" smtClean="0">
                <a:hlinkClick r:id="rId8" action="ppaction://hlinksldjump"/>
              </a:rPr>
              <a:t>(L1-L4)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29124" y="5643602"/>
            <a:ext cx="1500198" cy="121442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hlinkClick r:id="rId9" action="ppaction://hlinksldjump"/>
              </a:rPr>
              <a:t>PLEXUS</a:t>
            </a:r>
          </a:p>
          <a:p>
            <a:pPr algn="ctr"/>
            <a:r>
              <a:rPr lang="sr-Latn-RS" dirty="0" smtClean="0">
                <a:hlinkClick r:id="rId9" action="ppaction://hlinksldjump"/>
              </a:rPr>
              <a:t>SACRALIS</a:t>
            </a:r>
          </a:p>
          <a:p>
            <a:pPr algn="ctr"/>
            <a:r>
              <a:rPr lang="sr-Latn-RS" dirty="0" smtClean="0">
                <a:hlinkClick r:id="rId9" action="ppaction://hlinksldjump"/>
              </a:rPr>
              <a:t>(L4-L5,S1-S3)</a:t>
            </a: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/>
              <a:t>Nervus phrenicus</a:t>
            </a:r>
            <a:endParaRPr lang="en-US" dirty="0"/>
          </a:p>
        </p:txBody>
      </p:sp>
      <p:pic>
        <p:nvPicPr>
          <p:cNvPr id="4" name="Content Placeholder 3" descr="8b9d0802a8b0fbea86d7eda7a4afa76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00200"/>
            <a:ext cx="5572132" cy="4525963"/>
          </a:xfrm>
        </p:spPr>
      </p:pic>
      <p:pic>
        <p:nvPicPr>
          <p:cNvPr id="5" name="Picture 4" descr="b8517ed41b2056c4b51adc6e0c5e487d (1).jpg"/>
          <p:cNvPicPr>
            <a:picLocks noChangeAspect="1"/>
          </p:cNvPicPr>
          <p:nvPr/>
        </p:nvPicPr>
        <p:blipFill>
          <a:blip r:embed="rId3"/>
          <a:srcRect l="14936" r="10385" b="2409"/>
          <a:stretch>
            <a:fillRect/>
          </a:stretch>
        </p:blipFill>
        <p:spPr>
          <a:xfrm>
            <a:off x="5357818" y="857232"/>
            <a:ext cx="3571900" cy="5786478"/>
          </a:xfrm>
          <a:prstGeom prst="rect">
            <a:avLst/>
          </a:prstGeom>
        </p:spPr>
      </p:pic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42844" y="6429396"/>
            <a:ext cx="571472" cy="2857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0"/>
            <a:ext cx="8229600" cy="1071546"/>
          </a:xfrm>
        </p:spPr>
        <p:txBody>
          <a:bodyPr/>
          <a:lstStyle/>
          <a:p>
            <a:pPr algn="l"/>
            <a:r>
              <a:rPr lang="sr-Latn-RS" dirty="0" smtClean="0">
                <a:solidFill>
                  <a:srgbClr val="002060"/>
                </a:solidFill>
              </a:rPr>
              <a:t>Plexus brachialis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a8d9bfe7f142ce61065f3621c582b0f1.jpg"/>
          <p:cNvPicPr>
            <a:picLocks noGrp="1" noChangeAspect="1"/>
          </p:cNvPicPr>
          <p:nvPr>
            <p:ph idx="1"/>
          </p:nvPr>
        </p:nvPicPr>
        <p:blipFill>
          <a:blip r:embed="rId2"/>
          <a:srcRect l="9267" t="12039" r="12478"/>
          <a:stretch>
            <a:fillRect/>
          </a:stretch>
        </p:blipFill>
        <p:spPr>
          <a:xfrm>
            <a:off x="2214578" y="1016379"/>
            <a:ext cx="6929454" cy="5841645"/>
          </a:xfrm>
        </p:spPr>
      </p:pic>
      <p:sp>
        <p:nvSpPr>
          <p:cNvPr id="5" name="Oval 4"/>
          <p:cNvSpPr/>
          <p:nvPr/>
        </p:nvSpPr>
        <p:spPr>
          <a:xfrm>
            <a:off x="2000232" y="1643050"/>
            <a:ext cx="785818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9586" y="1643050"/>
            <a:ext cx="1143008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71736" y="4857760"/>
            <a:ext cx="1214446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Nervus</a:t>
            </a:r>
          </a:p>
          <a:p>
            <a:pPr algn="ctr"/>
            <a:r>
              <a:rPr lang="sr-Latn-RS" dirty="0" smtClean="0">
                <a:solidFill>
                  <a:srgbClr val="002060"/>
                </a:solidFill>
              </a:rPr>
              <a:t>ulnaris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15206" y="5010160"/>
            <a:ext cx="1214446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Nervus</a:t>
            </a:r>
          </a:p>
          <a:p>
            <a:pPr algn="ctr"/>
            <a:r>
              <a:rPr lang="sr-Latn-RS" dirty="0" smtClean="0">
                <a:solidFill>
                  <a:srgbClr val="002060"/>
                </a:solidFill>
              </a:rPr>
              <a:t>ulnaris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7752" y="1785926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Nervus</a:t>
            </a:r>
          </a:p>
          <a:p>
            <a:pPr algn="ctr"/>
            <a:r>
              <a:rPr lang="sr-Latn-RS" dirty="0" smtClean="0">
                <a:solidFill>
                  <a:srgbClr val="002060"/>
                </a:solidFill>
              </a:rPr>
              <a:t>axillaris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6314" y="2786058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Nervus</a:t>
            </a:r>
          </a:p>
          <a:p>
            <a:pPr algn="ctr"/>
            <a:r>
              <a:rPr lang="sr-Latn-RS" dirty="0" smtClean="0">
                <a:solidFill>
                  <a:srgbClr val="002060"/>
                </a:solidFill>
              </a:rPr>
              <a:t>radialis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3643314"/>
            <a:ext cx="1857388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Nervus</a:t>
            </a:r>
          </a:p>
          <a:p>
            <a:pPr algn="ctr"/>
            <a:r>
              <a:rPr lang="sr-Latn-RS" dirty="0" smtClean="0">
                <a:solidFill>
                  <a:srgbClr val="002060"/>
                </a:solidFill>
              </a:rPr>
              <a:t>musculocutaneus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6314" y="4857760"/>
            <a:ext cx="1214446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Nervus</a:t>
            </a:r>
          </a:p>
          <a:p>
            <a:pPr algn="ctr"/>
            <a:r>
              <a:rPr lang="sr-Latn-RS" dirty="0" smtClean="0">
                <a:solidFill>
                  <a:srgbClr val="002060"/>
                </a:solidFill>
              </a:rPr>
              <a:t>radialis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7752" y="5857892"/>
            <a:ext cx="114300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Nervus</a:t>
            </a:r>
          </a:p>
          <a:p>
            <a:pPr algn="ctr"/>
            <a:r>
              <a:rPr lang="sr-Latn-RS" dirty="0" smtClean="0">
                <a:solidFill>
                  <a:srgbClr val="002060"/>
                </a:solidFill>
              </a:rPr>
              <a:t>medianus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Left Arrow 13">
            <a:hlinkClick r:id="rId3" action="ppaction://hlinksldjump"/>
          </p:cNvPr>
          <p:cNvSpPr/>
          <p:nvPr/>
        </p:nvSpPr>
        <p:spPr>
          <a:xfrm>
            <a:off x="142844" y="6429396"/>
            <a:ext cx="571472" cy="2857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3154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N</a:t>
            </a:r>
            <a:r>
              <a:rPr lang="sr-Latn-RS" dirty="0" smtClean="0">
                <a:solidFill>
                  <a:srgbClr val="002060"/>
                </a:solidFill>
              </a:rPr>
              <a:t>e</a:t>
            </a:r>
            <a:r>
              <a:rPr lang="en-US" dirty="0" err="1" smtClean="0">
                <a:solidFill>
                  <a:srgbClr val="002060"/>
                </a:solidFill>
              </a:rPr>
              <a:t>rvi</a:t>
            </a:r>
            <a:r>
              <a:rPr lang="sr-Latn-RS" dirty="0" smtClean="0">
                <a:solidFill>
                  <a:srgbClr val="002060"/>
                </a:solidFill>
              </a:rPr>
              <a:t/>
            </a:r>
            <a:br>
              <a:rPr lang="sr-Latn-RS" dirty="0" smtClean="0">
                <a:solidFill>
                  <a:srgbClr val="002060"/>
                </a:solidFill>
              </a:rPr>
            </a:br>
            <a:r>
              <a:rPr lang="sr-Latn-RS" dirty="0" smtClean="0">
                <a:solidFill>
                  <a:srgbClr val="002060"/>
                </a:solidFill>
              </a:rPr>
              <a:t>intercostales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nerven-des-oberkorpers-x0hyyw.jpg"/>
          <p:cNvPicPr>
            <a:picLocks noGrp="1" noChangeAspect="1"/>
          </p:cNvPicPr>
          <p:nvPr>
            <p:ph idx="1"/>
          </p:nvPr>
        </p:nvPicPr>
        <p:blipFill>
          <a:blip r:embed="rId2"/>
          <a:srcRect t="18753"/>
          <a:stretch>
            <a:fillRect/>
          </a:stretch>
        </p:blipFill>
        <p:spPr>
          <a:xfrm>
            <a:off x="3643306" y="0"/>
            <a:ext cx="5500726" cy="6858024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42844" y="6357958"/>
            <a:ext cx="571472" cy="2857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357174"/>
            <a:ext cx="89725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 smtClean="0">
                <a:solidFill>
                  <a:srgbClr val="002060"/>
                </a:solidFill>
              </a:rPr>
              <a:t>Plexus</a:t>
            </a:r>
            <a:br>
              <a:rPr lang="sr-Latn-RS" dirty="0" smtClean="0">
                <a:solidFill>
                  <a:srgbClr val="002060"/>
                </a:solidFill>
              </a:rPr>
            </a:br>
            <a:r>
              <a:rPr lang="sr-Latn-RS" dirty="0" smtClean="0">
                <a:solidFill>
                  <a:srgbClr val="002060"/>
                </a:solidFill>
              </a:rPr>
              <a:t> lumbalis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The-Anterior-Division-of-the-Obturator-Nerve-Medial-Thigh.jpg"/>
          <p:cNvPicPr>
            <a:picLocks noGrp="1" noChangeAspect="1"/>
          </p:cNvPicPr>
          <p:nvPr>
            <p:ph idx="1"/>
          </p:nvPr>
        </p:nvPicPr>
        <p:blipFill>
          <a:blip r:embed="rId2"/>
          <a:srcRect b="19580"/>
          <a:stretch>
            <a:fillRect/>
          </a:stretch>
        </p:blipFill>
        <p:spPr>
          <a:xfrm>
            <a:off x="1977447" y="1028696"/>
            <a:ext cx="7166585" cy="5829328"/>
          </a:xfrm>
        </p:spPr>
      </p:pic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42876" y="6429396"/>
            <a:ext cx="571472" cy="2857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3240" y="1000108"/>
            <a:ext cx="2571768" cy="914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002060"/>
                </a:solidFill>
              </a:rPr>
              <a:t>N</a:t>
            </a:r>
            <a:r>
              <a:rPr lang="en-US" sz="2800" dirty="0" smtClean="0">
                <a:solidFill>
                  <a:srgbClr val="002060"/>
                </a:solidFill>
              </a:rPr>
              <a:t>e</a:t>
            </a:r>
            <a:r>
              <a:rPr lang="sr-Latn-RS" sz="2800" dirty="0" smtClean="0">
                <a:solidFill>
                  <a:srgbClr val="002060"/>
                </a:solidFill>
              </a:rPr>
              <a:t>rvus femoralis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3306" y="2000240"/>
            <a:ext cx="250033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3438" y="2857496"/>
            <a:ext cx="39290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3438" y="3714752"/>
            <a:ext cx="39290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5286388"/>
            <a:ext cx="39290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3438" y="4214818"/>
            <a:ext cx="3929090" cy="10001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002060"/>
                </a:solidFill>
              </a:rPr>
              <a:t>Nervus obturatorius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Latn-RS" dirty="0" smtClean="0">
                <a:solidFill>
                  <a:srgbClr val="002060"/>
                </a:solidFill>
              </a:rPr>
              <a:t>Plexus </a:t>
            </a:r>
            <a:br>
              <a:rPr lang="sr-Latn-RS" dirty="0" smtClean="0">
                <a:solidFill>
                  <a:srgbClr val="002060"/>
                </a:solidFill>
              </a:rPr>
            </a:br>
            <a:r>
              <a:rPr lang="sr-Latn-RS" dirty="0" smtClean="0">
                <a:solidFill>
                  <a:srgbClr val="002060"/>
                </a:solidFill>
              </a:rPr>
              <a:t>sacralis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Content Placeholder 7" descr="200px-Išijadični_živac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0"/>
            <a:ext cx="3786214" cy="6858000"/>
          </a:xfrm>
        </p:spPr>
      </p:pic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42876" y="6429396"/>
            <a:ext cx="571472" cy="2857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" y="0"/>
            <a:ext cx="9126940" cy="68708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2" y="2500306"/>
            <a:ext cx="4714908" cy="2428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 dirty="0" smtClean="0">
                <a:solidFill>
                  <a:srgbClr val="002060"/>
                </a:solidFill>
                <a:latin typeface="Monotype Corsiva" pitchFamily="66" charset="0"/>
              </a:rPr>
              <a:t>Imate li pitanja u vezi današnje lekcije?</a:t>
            </a:r>
            <a:endParaRPr lang="en-US" sz="4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t_slide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-25686"/>
            <a:ext cx="9144032" cy="6883710"/>
          </a:xfrm>
        </p:spPr>
      </p:pic>
      <p:sp>
        <p:nvSpPr>
          <p:cNvPr id="5" name="Rectangle 4"/>
          <p:cNvSpPr/>
          <p:nvPr/>
        </p:nvSpPr>
        <p:spPr>
          <a:xfrm>
            <a:off x="1857356" y="214290"/>
            <a:ext cx="5493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4000" b="1" dirty="0" smtClean="0">
                <a:solidFill>
                  <a:srgbClr val="002060"/>
                </a:solidFill>
                <a:latin typeface="Monotype Corsiva" pitchFamily="66" charset="0"/>
              </a:rPr>
              <a:t>Građa kičmene moždine</a:t>
            </a:r>
            <a:endParaRPr lang="en-US" sz="4000" dirty="0"/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697" y="1357298"/>
            <a:ext cx="7334302" cy="550072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" y="0"/>
            <a:ext cx="9126940" cy="68708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2" y="0"/>
            <a:ext cx="2214578" cy="4643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 dirty="0" smtClean="0">
                <a:solidFill>
                  <a:srgbClr val="002060"/>
                </a:solidFill>
                <a:latin typeface="Monotype Corsiva" pitchFamily="66" charset="0"/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latin typeface="Monotype Corsiva" pitchFamily="66" charset="0"/>
              </a:rPr>
              <a:t>k</a:t>
            </a:r>
            <a:r>
              <a:rPr lang="sr-Latn-RS" sz="4000" b="1" dirty="0" smtClean="0">
                <a:solidFill>
                  <a:srgbClr val="002060"/>
                </a:solidFill>
                <a:latin typeface="Monotype Corsiva" pitchFamily="66" charset="0"/>
              </a:rPr>
              <a:t>o je </a:t>
            </a:r>
            <a:br>
              <a:rPr lang="sr-Latn-RS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sr-Latn-RS" sz="4000" b="1" dirty="0" smtClean="0">
                <a:solidFill>
                  <a:srgbClr val="002060"/>
                </a:solidFill>
                <a:latin typeface="Monotype Corsiva" pitchFamily="66" charset="0"/>
              </a:rPr>
              <a:t>sve jasno </a:t>
            </a:r>
            <a:br>
              <a:rPr lang="sr-Latn-RS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sr-Latn-RS" sz="4000" b="1" dirty="0" smtClean="0">
                <a:solidFill>
                  <a:srgbClr val="002060"/>
                </a:solidFill>
                <a:latin typeface="Monotype Corsiva" pitchFamily="66" charset="0"/>
              </a:rPr>
              <a:t>hoću odgovore  vaše da čujem glasno!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57158" y="5500702"/>
            <a:ext cx="2643206" cy="124758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200" dirty="0" smtClean="0">
                <a:solidFill>
                  <a:srgbClr val="002060"/>
                </a:solidFill>
              </a:rPr>
              <a:t>Glasovnom porukom ostavite odgovore na postavljena pitanja.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2643174" y="357166"/>
            <a:ext cx="2928958" cy="20717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1. </a:t>
            </a:r>
            <a:r>
              <a:rPr lang="en-US" dirty="0" smtClean="0">
                <a:solidFill>
                  <a:srgbClr val="002060"/>
                </a:solidFill>
              </a:rPr>
              <a:t>Siva</a:t>
            </a:r>
            <a:r>
              <a:rPr lang="sr-Latn-RS" dirty="0" smtClean="0">
                <a:solidFill>
                  <a:srgbClr val="002060"/>
                </a:solidFill>
              </a:rPr>
              <a:t> masa kilmene moždine na poprečnom preseku ima izgled kog latiničnog slova?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86578" y="357190"/>
            <a:ext cx="2285984" cy="16430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1500" dirty="0" smtClean="0">
                <a:solidFill>
                  <a:srgbClr val="002060"/>
                </a:solidFill>
              </a:rPr>
              <a:t>2. U kom delu sive mase kičmene moždine leže motorni neuroni?</a:t>
            </a:r>
            <a:endParaRPr lang="en-US" sz="1500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16" y="3228980"/>
            <a:ext cx="2286016" cy="18430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4. Motorna grana plexus cervicalisa zove se 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00430" y="4586302"/>
            <a:ext cx="2857520" cy="19145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dirty="0" smtClean="0">
                <a:solidFill>
                  <a:srgbClr val="002060"/>
                </a:solidFill>
              </a:rPr>
              <a:t>5. Koje su završne grane plexus brachialisa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14546" y="2643182"/>
            <a:ext cx="2714644" cy="164307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000" dirty="0" smtClean="0">
                <a:solidFill>
                  <a:srgbClr val="002060"/>
                </a:solidFill>
              </a:rPr>
              <a:t>3. Bočni stubovi od C8-L2 segmenta čine?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" y="0"/>
            <a:ext cx="9126940" cy="68708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2" y="1428736"/>
            <a:ext cx="3143272" cy="40719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 dirty="0" smtClean="0">
                <a:solidFill>
                  <a:srgbClr val="002060"/>
                </a:solidFill>
                <a:latin typeface="Monotype Corsiva" pitchFamily="66" charset="0"/>
              </a:rPr>
              <a:t>Kako vam se svideo čas?</a:t>
            </a:r>
            <a:endParaRPr lang="en-US" sz="4000" dirty="0"/>
          </a:p>
        </p:txBody>
      </p:sp>
      <p:pic>
        <p:nvPicPr>
          <p:cNvPr id="10" name="Picture 9" descr="1500379607258-smiling-face-with-heart-shaped-ey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0"/>
            <a:ext cx="2438400" cy="2438400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285992"/>
            <a:ext cx="2428892" cy="2428892"/>
          </a:xfrm>
          <a:prstGeom prst="rect">
            <a:avLst/>
          </a:prstGeom>
          <a:noFill/>
        </p:spPr>
      </p:pic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572008"/>
            <a:ext cx="2428893" cy="228599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" y="0"/>
            <a:ext cx="9126940" cy="68708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2" y="2500306"/>
            <a:ext cx="4714908" cy="2428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 dirty="0" smtClean="0">
                <a:solidFill>
                  <a:srgbClr val="002060"/>
                </a:solidFill>
                <a:latin typeface="Monotype Corsiva" pitchFamily="66" charset="0"/>
              </a:rPr>
              <a:t>Hvala na pažnji</a:t>
            </a:r>
            <a:endParaRPr lang="en-US" sz="4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4" y="-24"/>
            <a:ext cx="9159874" cy="685799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034" y="3571876"/>
            <a:ext cx="2643206" cy="785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Završetak kičmene moždine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286512" y="3929066"/>
            <a:ext cx="2643206" cy="785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bg1"/>
                </a:solidFill>
              </a:rPr>
              <a:t>L2 kičmeni pršljen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28662" y="5715016"/>
            <a:ext cx="2643206" cy="785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Poslednji koren kičmenog nerva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857620" cy="10001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Vratno proširenje </a:t>
            </a:r>
          </a:p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(intumescentia cervicalis)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6412" y="5214974"/>
            <a:ext cx="3857620" cy="10001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Slabinsko proširenje </a:t>
            </a:r>
          </a:p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(intumescentia lumbosacralis)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86446" y="2714620"/>
            <a:ext cx="3357586" cy="10001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Slabinsko proširenje </a:t>
            </a:r>
          </a:p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(intumescentia lumbosacralis)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6512" y="4929222"/>
            <a:ext cx="2509854" cy="10001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Cauda equina – </a:t>
            </a:r>
          </a:p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snop nerava lumbosakralnog spleta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24" y="3714752"/>
            <a:ext cx="2509854" cy="10001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err="1" smtClean="0"/>
              <a:t>C</a:t>
            </a:r>
            <a:r>
              <a:rPr lang="en-US" b="1" dirty="0" smtClean="0"/>
              <a:t>onus </a:t>
            </a:r>
            <a:r>
              <a:rPr lang="en-US" b="1" dirty="0" err="1" smtClean="0"/>
              <a:t>medullaris</a:t>
            </a:r>
            <a:r>
              <a:rPr lang="sr-Latn-RS" b="1" dirty="0" smtClean="0"/>
              <a:t> – tačka gde se završava kičmena moždina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7224" y="0"/>
            <a:ext cx="4572032" cy="10001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>POPREČNI PRESEK KIČMENE MOŽDINE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1802" y="2357430"/>
            <a:ext cx="121444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>
                <a:solidFill>
                  <a:schemeClr val="tx1"/>
                </a:solidFill>
              </a:rPr>
              <a:t>BELA MASA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8992" y="3071810"/>
            <a:ext cx="1214446" cy="2143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dirty="0" smtClean="0">
                <a:solidFill>
                  <a:schemeClr val="tx1"/>
                </a:solidFill>
              </a:rPr>
              <a:t>SIVA MASA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395</Words>
  <Application>Microsoft Office PowerPoint</Application>
  <PresentationFormat>On-screen Show (4:3)</PresentationFormat>
  <Paragraphs>120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Nervus phrenicus</vt:lpstr>
      <vt:lpstr>Plexus brachialis</vt:lpstr>
      <vt:lpstr>Nervi intercostales</vt:lpstr>
      <vt:lpstr>Plexus  lumbalis</vt:lpstr>
      <vt:lpstr>Plexus  sacralis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15</cp:revision>
  <dcterms:created xsi:type="dcterms:W3CDTF">2020-05-12T19:46:09Z</dcterms:created>
  <dcterms:modified xsi:type="dcterms:W3CDTF">2020-05-24T23:34:02Z</dcterms:modified>
</cp:coreProperties>
</file>