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12"/>
  </p:notesMasterIdLst>
  <p:sldIdLst>
    <p:sldId id="256" r:id="rId2"/>
    <p:sldId id="282" r:id="rId3"/>
    <p:sldId id="285" r:id="rId4"/>
    <p:sldId id="284" r:id="rId5"/>
    <p:sldId id="288" r:id="rId6"/>
    <p:sldId id="291" r:id="rId7"/>
    <p:sldId id="289" r:id="rId8"/>
    <p:sldId id="290" r:id="rId9"/>
    <p:sldId id="269" r:id="rId10"/>
    <p:sldId id="283" r:id="rId11"/>
  </p:sldIdLst>
  <p:sldSz cx="18288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" initials="1" lastIdx="2" clrIdx="0">
    <p:extLst>
      <p:ext uri="{19B8F6BF-5375-455C-9EA6-DF929625EA0E}">
        <p15:presenceInfo xmlns:p15="http://schemas.microsoft.com/office/powerpoint/2012/main" userId="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3582" autoAdjust="0"/>
  </p:normalViewPr>
  <p:slideViewPr>
    <p:cSldViewPr snapToGrid="0">
      <p:cViewPr varScale="1">
        <p:scale>
          <a:sx n="40" d="100"/>
          <a:sy n="40" d="100"/>
        </p:scale>
        <p:origin x="8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CB5944-CF46-4105-B5B9-637DE8CB4446}" type="datetimeFigureOut">
              <a:rPr lang="sr-Latn-RS" smtClean="0"/>
              <a:t>26.5.2020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33E03-7418-45D3-9727-5D79148961D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44618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33E03-7418-45D3-9727-5D79148961D8}" type="slidenum">
              <a:rPr lang="sr-Latn-RS" smtClean="0"/>
              <a:t>5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50458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33E03-7418-45D3-9727-5D79148961D8}" type="slidenum">
              <a:rPr lang="sr-Latn-RS" smtClean="0"/>
              <a:t>6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67521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33E03-7418-45D3-9727-5D79148961D8}" type="slidenum">
              <a:rPr lang="sr-Latn-RS" smtClean="0"/>
              <a:t>7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28300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33E03-7418-45D3-9727-5D79148961D8}" type="slidenum">
              <a:rPr lang="sr-Latn-RS" smtClean="0"/>
              <a:t>9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39793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33E03-7418-45D3-9727-5D79148961D8}" type="slidenum">
              <a:rPr lang="sr-Latn-RS" smtClean="0"/>
              <a:t>10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6697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2382" y="1"/>
            <a:ext cx="18290382" cy="10292333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2433" y="3149600"/>
            <a:ext cx="13238487" cy="4016472"/>
          </a:xfrm>
          <a:prstGeom prst="rect">
            <a:avLst/>
          </a:prstGeom>
        </p:spPr>
        <p:txBody>
          <a:bodyPr anchor="b"/>
          <a:lstStyle>
            <a:lvl1pPr>
              <a:defRPr sz="8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2433" y="7166070"/>
            <a:ext cx="13238487" cy="129213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5238477" y="2688337"/>
            <a:ext cx="1485899" cy="4571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5647BF99-EF79-4E0E-8239-FBB463C56C61}" type="datetimeFigureOut">
              <a:rPr lang="sr-Latn-RS" smtClean="0"/>
              <a:t>26.5.2020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13427964" y="4841748"/>
            <a:ext cx="5801868" cy="466344"/>
          </a:xfrm>
        </p:spPr>
        <p:txBody>
          <a:bodyPr/>
          <a:lstStyle>
            <a:lvl1pPr>
              <a:defRPr sz="1500" b="0">
                <a:solidFill>
                  <a:schemeClr val="bg1"/>
                </a:solidFill>
              </a:defRPr>
            </a:lvl1pPr>
          </a:lstStyle>
          <a:p>
            <a:endParaRPr lang="sr-Latn-RS"/>
          </a:p>
        </p:txBody>
      </p:sp>
      <p:sp>
        <p:nvSpPr>
          <p:cNvPr id="8" name="Rectangle 7"/>
          <p:cNvSpPr/>
          <p:nvPr/>
        </p:nvSpPr>
        <p:spPr>
          <a:xfrm>
            <a:off x="15656718" y="0"/>
            <a:ext cx="1028700" cy="171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526513" y="438913"/>
            <a:ext cx="1257299" cy="1151531"/>
          </a:xfrm>
        </p:spPr>
        <p:txBody>
          <a:bodyPr/>
          <a:lstStyle>
            <a:lvl1pPr>
              <a:defRPr sz="4200" b="0" i="0">
                <a:latin typeface="+mj-lt"/>
              </a:defRPr>
            </a:lvl1pPr>
          </a:lstStyle>
          <a:p>
            <a:fld id="{6F19CD82-376E-4282-A794-964E9518705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53720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2382" y="1"/>
            <a:ext cx="18290382" cy="10292333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6" y="7454891"/>
            <a:ext cx="13238486" cy="85010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32433" y="1028700"/>
            <a:ext cx="13238487" cy="51435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732436" y="8304998"/>
            <a:ext cx="13238484" cy="74056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7BF99-EF79-4E0E-8239-FBB463C56C61}" type="datetimeFigureOut">
              <a:rPr lang="sr-Latn-RS" smtClean="0"/>
              <a:t>26.5.2020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12" name="Rectangle 11"/>
          <p:cNvSpPr/>
          <p:nvPr/>
        </p:nvSpPr>
        <p:spPr>
          <a:xfrm>
            <a:off x="15656718" y="0"/>
            <a:ext cx="1028700" cy="171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9CD82-376E-4282-A794-964E9518705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18793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2382" y="1"/>
            <a:ext cx="18290382" cy="10292333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1" y="1591056"/>
            <a:ext cx="13249656" cy="2057400"/>
          </a:xfrm>
          <a:prstGeom prst="rect">
            <a:avLst/>
          </a:prstGeom>
        </p:spPr>
        <p:txBody>
          <a:bodyPr anchor="ctr" anchorCtr="0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8217" y="5321808"/>
            <a:ext cx="13238489" cy="3717036"/>
          </a:xfrm>
        </p:spPr>
        <p:txBody>
          <a:bodyPr anchor="ctr">
            <a:normAutofit/>
          </a:bodyPr>
          <a:lstStyle>
            <a:lvl1pPr marL="0" indent="0">
              <a:buNone/>
              <a:defRPr sz="27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7BF99-EF79-4E0E-8239-FBB463C56C61}" type="datetimeFigureOut">
              <a:rPr lang="sr-Latn-RS" smtClean="0"/>
              <a:t>26.5.2020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11" name="Rectangle 10"/>
          <p:cNvSpPr/>
          <p:nvPr/>
        </p:nvSpPr>
        <p:spPr>
          <a:xfrm>
            <a:off x="15656718" y="0"/>
            <a:ext cx="1028700" cy="171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9CD82-376E-4282-A794-964E9518705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51891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382" y="1"/>
            <a:ext cx="18290382" cy="10292333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1347443" y="895151"/>
            <a:ext cx="12028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14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14572594" y="3943950"/>
            <a:ext cx="12028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14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2" y="1470776"/>
            <a:ext cx="12691475" cy="4047374"/>
          </a:xfrm>
          <a:prstGeom prst="rect">
            <a:avLst/>
          </a:prstGeom>
        </p:spPr>
        <p:txBody>
          <a:bodyPr anchor="ctr" anchorCtr="0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2918918" y="5519981"/>
            <a:ext cx="11588658" cy="513261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1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2432" y="7543797"/>
            <a:ext cx="13238489" cy="1496787"/>
          </a:xfrm>
        </p:spPr>
        <p:txBody>
          <a:bodyPr anchor="ctr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7BF99-EF79-4E0E-8239-FBB463C56C61}" type="datetimeFigureOut">
              <a:rPr lang="sr-Latn-RS" smtClean="0"/>
              <a:t>26.5.2020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23" name="Rectangle 22"/>
          <p:cNvSpPr/>
          <p:nvPr/>
        </p:nvSpPr>
        <p:spPr>
          <a:xfrm>
            <a:off x="15656718" y="0"/>
            <a:ext cx="1028700" cy="171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9CD82-376E-4282-A794-964E9518705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73483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2382" y="1"/>
            <a:ext cx="18290382" cy="10292333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2" y="3560288"/>
            <a:ext cx="13298435" cy="2729484"/>
          </a:xfrm>
          <a:prstGeom prst="rect">
            <a:avLst/>
          </a:prstGeo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32" y="7543800"/>
            <a:ext cx="13238489" cy="1290600"/>
          </a:xfrm>
        </p:spPr>
        <p:txBody>
          <a:bodyPr anchor="t"/>
          <a:lstStyle>
            <a:lvl1pPr marL="0" indent="0" algn="l">
              <a:buNone/>
              <a:defRPr sz="3000" cap="none">
                <a:solidFill>
                  <a:schemeClr val="accent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7BF99-EF79-4E0E-8239-FBB463C56C61}" type="datetimeFigureOut">
              <a:rPr lang="sr-Latn-RS" smtClean="0"/>
              <a:t>26.5.2020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10" name="Rectangle 9"/>
          <p:cNvSpPr/>
          <p:nvPr/>
        </p:nvSpPr>
        <p:spPr>
          <a:xfrm>
            <a:off x="15656718" y="0"/>
            <a:ext cx="1028700" cy="171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9CD82-376E-4282-A794-964E9518705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3664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2" y="1460502"/>
            <a:ext cx="13238489" cy="1060446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31" y="3905251"/>
            <a:ext cx="4693752" cy="864392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732431" y="4769646"/>
            <a:ext cx="4693752" cy="4270935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69082" y="3905251"/>
            <a:ext cx="4718070" cy="864392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6769082" y="4769646"/>
            <a:ext cx="4718070" cy="4270935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830051" y="3892548"/>
            <a:ext cx="4741544" cy="877098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11830051" y="4769646"/>
            <a:ext cx="4741544" cy="4270935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6577487" y="3905250"/>
            <a:ext cx="48846" cy="513533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1663736" y="3905250"/>
            <a:ext cx="0" cy="513533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7BF99-EF79-4E0E-8239-FBB463C56C61}" type="datetimeFigureOut">
              <a:rPr lang="sr-Latn-RS" smtClean="0"/>
              <a:t>26.5.2020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9CD82-376E-4282-A794-964E9518705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47030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2" y="1460502"/>
            <a:ext cx="13238489" cy="1060446"/>
          </a:xfrm>
          <a:prstGeom prst="rect">
            <a:avLst/>
          </a:prstGeom>
        </p:spPr>
        <p:txBody>
          <a:bodyPr anchor="ctr" anchorCtr="0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31" y="6799268"/>
            <a:ext cx="4575657" cy="864390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2001828" y="3916374"/>
            <a:ext cx="4036863" cy="237614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732431" y="7663661"/>
            <a:ext cx="4575657" cy="1376924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53298" y="6799263"/>
            <a:ext cx="4575657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7122695" y="3905250"/>
            <a:ext cx="4036863" cy="238726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6853298" y="7663662"/>
            <a:ext cx="4575657" cy="1368867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975150" y="6799263"/>
            <a:ext cx="4575657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2244547" y="3905250"/>
            <a:ext cx="4036863" cy="238726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11975150" y="7663661"/>
            <a:ext cx="4575657" cy="1376921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6576368" y="3905251"/>
            <a:ext cx="2" cy="5192717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1711028" y="3905251"/>
            <a:ext cx="0" cy="5192717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7BF99-EF79-4E0E-8239-FBB463C56C61}" type="datetimeFigureOut">
              <a:rPr lang="sr-Latn-RS" smtClean="0"/>
              <a:t>26.5.2020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9CD82-376E-4282-A794-964E9518705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98670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2" y="1460502"/>
            <a:ext cx="13238489" cy="106044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432" y="3892550"/>
            <a:ext cx="13238489" cy="5137152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7BF99-EF79-4E0E-8239-FBB463C56C61}" type="datetimeFigureOut">
              <a:rPr lang="sr-Latn-RS" smtClean="0"/>
              <a:t>26.5.2020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9CD82-376E-4282-A794-964E9518705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2211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382" y="1"/>
            <a:ext cx="18290382" cy="10292333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865135" y="1917700"/>
            <a:ext cx="2162351" cy="7122887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432" y="1917698"/>
            <a:ext cx="9384038" cy="71228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7BF99-EF79-4E0E-8239-FBB463C56C61}" type="datetimeFigureOut">
              <a:rPr lang="sr-Latn-RS" smtClean="0"/>
              <a:t>26.5.2020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20" name="Rectangle 19"/>
          <p:cNvSpPr/>
          <p:nvPr/>
        </p:nvSpPr>
        <p:spPr>
          <a:xfrm>
            <a:off x="15656718" y="0"/>
            <a:ext cx="1028700" cy="171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9CD82-376E-4282-A794-964E9518705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14104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2" y="1460504"/>
            <a:ext cx="13238489" cy="1060446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2432" y="3905250"/>
            <a:ext cx="13238489" cy="5124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7BF99-EF79-4E0E-8239-FBB463C56C61}" type="datetimeFigureOut">
              <a:rPr lang="sr-Latn-RS" smtClean="0"/>
              <a:t>26.5.2020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500" b="1"/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9CD82-376E-4282-A794-964E9518705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81145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2382" y="1"/>
            <a:ext cx="18290382" cy="10292333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4" y="4018788"/>
            <a:ext cx="6515100" cy="3429000"/>
          </a:xfrm>
          <a:prstGeom prst="rect">
            <a:avLst/>
          </a:prstGeom>
        </p:spPr>
        <p:txBody>
          <a:bodyPr anchor="ctr" anchorCtr="0"/>
          <a:lstStyle>
            <a:lvl1pPr algn="l">
              <a:defRPr sz="6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41864" y="4018788"/>
            <a:ext cx="5637276" cy="3429000"/>
          </a:xfrm>
        </p:spPr>
        <p:txBody>
          <a:bodyPr anchor="ctr" anchorCtr="0"/>
          <a:lstStyle>
            <a:lvl1pPr marL="0" indent="0" algn="l">
              <a:buNone/>
              <a:defRPr sz="3000" cap="all">
                <a:solidFill>
                  <a:schemeClr val="accent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7BF99-EF79-4E0E-8239-FBB463C56C61}" type="datetimeFigureOut">
              <a:rPr lang="sr-Latn-RS" smtClean="0"/>
              <a:t>26.5.2020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500" b="1"/>
            </a:lvl1pPr>
          </a:lstStyle>
          <a:p>
            <a:endParaRPr lang="sr-Latn-RS"/>
          </a:p>
        </p:txBody>
      </p:sp>
      <p:sp>
        <p:nvSpPr>
          <p:cNvPr id="10" name="Rectangle 9"/>
          <p:cNvSpPr/>
          <p:nvPr/>
        </p:nvSpPr>
        <p:spPr>
          <a:xfrm>
            <a:off x="15656718" y="0"/>
            <a:ext cx="1028700" cy="171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9CD82-376E-4282-A794-964E9518705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93270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0" y="1453896"/>
            <a:ext cx="13238489" cy="10561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2431" y="3905251"/>
            <a:ext cx="7242048" cy="512445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13164" y="3905250"/>
            <a:ext cx="7242048" cy="512445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7BF99-EF79-4E0E-8239-FBB463C56C61}" type="datetimeFigureOut">
              <a:rPr lang="sr-Latn-RS" smtClean="0"/>
              <a:t>26.5.2020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9CD82-376E-4282-A794-964E9518705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18973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2" y="1453896"/>
            <a:ext cx="13238489" cy="10561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31" y="3909060"/>
            <a:ext cx="7242048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2431" y="4797672"/>
            <a:ext cx="7242048" cy="426567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313164" y="3909060"/>
            <a:ext cx="7242048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313067" y="4781882"/>
            <a:ext cx="7237740" cy="42814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7BF99-EF79-4E0E-8239-FBB463C56C61}" type="datetimeFigureOut">
              <a:rPr lang="sr-Latn-RS" smtClean="0"/>
              <a:t>26.5.2020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9CD82-376E-4282-A794-964E9518705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63733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217" y="1453896"/>
            <a:ext cx="13238489" cy="10561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7BF99-EF79-4E0E-8239-FBB463C56C61}" type="datetimeFigureOut">
              <a:rPr lang="sr-Latn-RS" smtClean="0"/>
              <a:t>26.5.2020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9CD82-376E-4282-A794-964E9518705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07307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7BF99-EF79-4E0E-8239-FBB463C56C61}" type="datetimeFigureOut">
              <a:rPr lang="sr-Latn-RS" smtClean="0"/>
              <a:t>26.5.2020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ctangle 5"/>
          <p:cNvSpPr/>
          <p:nvPr/>
        </p:nvSpPr>
        <p:spPr>
          <a:xfrm>
            <a:off x="15656718" y="0"/>
            <a:ext cx="1028700" cy="171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9CD82-376E-4282-A794-964E9518705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74059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2382" y="1"/>
            <a:ext cx="18290382" cy="10292333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0" y="1947672"/>
            <a:ext cx="4189739" cy="2395728"/>
          </a:xfrm>
          <a:prstGeom prst="rect">
            <a:avLst/>
          </a:prstGeo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8513" y="2171700"/>
            <a:ext cx="7793996" cy="6858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732430" y="4693921"/>
            <a:ext cx="4189739" cy="4343399"/>
          </a:xfrm>
        </p:spPr>
        <p:txBody>
          <a:bodyPr/>
          <a:lstStyle>
            <a:lvl1pPr marL="0" indent="0">
              <a:buNone/>
              <a:defRPr sz="2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7BF99-EF79-4E0E-8239-FBB463C56C61}" type="datetimeFigureOut">
              <a:rPr lang="sr-Latn-RS" smtClean="0"/>
              <a:t>26.5.2020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13" name="Rectangle 12"/>
          <p:cNvSpPr/>
          <p:nvPr/>
        </p:nvSpPr>
        <p:spPr>
          <a:xfrm>
            <a:off x="15656718" y="0"/>
            <a:ext cx="1028700" cy="171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9CD82-376E-4282-A794-964E9518705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3223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2382" y="1"/>
            <a:ext cx="18290382" cy="10292333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0861" y="2539998"/>
            <a:ext cx="5790389" cy="260350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21806" y="1714500"/>
            <a:ext cx="4840790" cy="6858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732433" y="5486400"/>
            <a:ext cx="5788818" cy="20574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7BF99-EF79-4E0E-8239-FBB463C56C61}" type="datetimeFigureOut">
              <a:rPr lang="sr-Latn-RS" smtClean="0"/>
              <a:t>26.5.2020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13" name="Rectangle 12"/>
          <p:cNvSpPr/>
          <p:nvPr/>
        </p:nvSpPr>
        <p:spPr>
          <a:xfrm>
            <a:off x="15656718" y="0"/>
            <a:ext cx="1028700" cy="171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9CD82-376E-4282-A794-964E9518705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23525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382" y="1"/>
            <a:ext cx="18290382" cy="10292333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732432" y="1460502"/>
            <a:ext cx="13142120" cy="10604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32" y="3905250"/>
            <a:ext cx="13142120" cy="512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979141" y="9587485"/>
            <a:ext cx="1485899" cy="4571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500" b="1" i="0">
                <a:solidFill>
                  <a:schemeClr val="accent1"/>
                </a:solidFill>
              </a:defRPr>
            </a:lvl1pPr>
          </a:lstStyle>
          <a:p>
            <a:fld id="{5647BF99-EF79-4E0E-8239-FBB463C56C61}" type="datetimeFigureOut">
              <a:rPr lang="sr-Latn-RS" smtClean="0"/>
              <a:t>26.5.2020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6676" y="9587484"/>
            <a:ext cx="5801868" cy="466344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500" b="1" i="0">
                <a:solidFill>
                  <a:schemeClr val="accent1"/>
                </a:solidFill>
              </a:defRPr>
            </a:lvl1pPr>
          </a:lstStyle>
          <a:p>
            <a:endParaRPr lang="sr-Latn-RS"/>
          </a:p>
        </p:txBody>
      </p:sp>
      <p:sp>
        <p:nvSpPr>
          <p:cNvPr id="29" name="Rectangle 28"/>
          <p:cNvSpPr/>
          <p:nvPr/>
        </p:nvSpPr>
        <p:spPr>
          <a:xfrm>
            <a:off x="15656718" y="0"/>
            <a:ext cx="1028700" cy="171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5528811" y="443594"/>
            <a:ext cx="1257299" cy="11515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4200" b="0" i="0">
                <a:solidFill>
                  <a:schemeClr val="bg1"/>
                </a:solidFill>
              </a:defRPr>
            </a:lvl1pPr>
          </a:lstStyle>
          <a:p>
            <a:fld id="{6F19CD82-376E-4282-A794-964E9518705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13678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l" defTabSz="685800" rtl="0" eaLnBrk="1" latinLnBrk="0" hangingPunct="1">
        <a:spcBef>
          <a:spcPct val="0"/>
        </a:spcBef>
        <a:buNone/>
        <a:defRPr sz="54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0" indent="-51435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7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714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400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0861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ocs.google.com/forms/d/16xMx1BNGtgjr3fvef8ifZmLYNTERFVi8ZgEjBurEUGE/edi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hyperlink" Target="https://www.youtube.com/watch?v=9K1dkvtZF8w" TargetMode="External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g"/><Relationship Id="rId11" Type="http://schemas.openxmlformats.org/officeDocument/2006/relationships/image" Target="../media/image17.jpg"/><Relationship Id="rId5" Type="http://schemas.openxmlformats.org/officeDocument/2006/relationships/image" Target="../media/image11.jpg"/><Relationship Id="rId10" Type="http://schemas.openxmlformats.org/officeDocument/2006/relationships/image" Target="../media/image16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69000"/>
                <a:hueMod val="108000"/>
                <a:satMod val="164000"/>
                <a:lumMod val="74000"/>
              </a:schemeClr>
              <a:schemeClr val="bg1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13">
            <a:extLst>
              <a:ext uri="{FF2B5EF4-FFF2-40B4-BE49-F238E27FC236}">
                <a16:creationId xmlns:a16="http://schemas.microsoft.com/office/drawing/2014/main" id="{46AC64B6-5299-4EDC-A5BA-C486DE605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382" y="0"/>
            <a:ext cx="18290382" cy="10292333"/>
            <a:chOff x="-1588" y="0"/>
            <a:chExt cx="12193588" cy="686155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A11BA08-D406-4EBC-80F9-8C9B13860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CD848F9-F2DE-446B-8417-F43DDB436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950ADE9-C1AB-43FC-837A-4805DF5D7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4A32DB1-B927-4CC4-86F7-62404124F1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D096476B-32CF-4EEC-A4D2-18B931E582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46" name="Rectangle 20">
            <a:extLst>
              <a:ext uri="{FF2B5EF4-FFF2-40B4-BE49-F238E27FC236}">
                <a16:creationId xmlns:a16="http://schemas.microsoft.com/office/drawing/2014/main" id="{CB300B9C-C1F6-47BC-A43F-3B172CD7F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656718" y="0"/>
            <a:ext cx="1028700" cy="171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Rectangle 22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26308" y="701095"/>
            <a:ext cx="1043744" cy="887867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48" name="Group 26">
            <a:extLst>
              <a:ext uri="{FF2B5EF4-FFF2-40B4-BE49-F238E27FC236}">
                <a16:creationId xmlns:a16="http://schemas.microsoft.com/office/drawing/2014/main" id="{3086C462-37F4-494D-8292-CCB95221C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8288000" cy="10287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C7D2D64-353F-4802-AA48-A70CE60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 useBgFill="1">
          <p:nvSpPr>
            <p:cNvPr id="29" name="Freeform 5">
              <a:extLst>
                <a:ext uri="{FF2B5EF4-FFF2-40B4-BE49-F238E27FC236}">
                  <a16:creationId xmlns:a16="http://schemas.microsoft.com/office/drawing/2014/main" id="{30A6328F-CAA3-4052-BF4C-14BD47706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96A0363-3270-4A26-A4DA-93C57186D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7630" y="1831890"/>
            <a:ext cx="8181181" cy="662322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defTabSz="457200">
              <a:lnSpc>
                <a:spcPct val="90000"/>
              </a:lnSpc>
            </a:pPr>
            <a:br>
              <a:rPr lang="en-US" sz="3000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en-US" sz="3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sr-Cyrl-RS" sz="3000" dirty="0">
                <a:solidFill>
                  <a:schemeClr val="tx2">
                    <a:lumMod val="75000"/>
                  </a:schemeClr>
                </a:solidFill>
              </a:rPr>
              <a:t>Предмет: 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ТЕОРИЈА ФОРМЕ</a:t>
            </a:r>
            <a:br>
              <a:rPr lang="en-US" sz="3000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en-US" sz="3000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en-US" sz="3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000" dirty="0" err="1">
                <a:solidFill>
                  <a:schemeClr val="tx2">
                    <a:lumMod val="75000"/>
                  </a:schemeClr>
                </a:solidFill>
              </a:rPr>
              <a:t>Форма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 и </a:t>
            </a:r>
            <a:r>
              <a:rPr lang="en-US" sz="3000" dirty="0" err="1">
                <a:solidFill>
                  <a:schemeClr val="tx2">
                    <a:lumMod val="75000"/>
                  </a:schemeClr>
                </a:solidFill>
              </a:rPr>
              <a:t>садрж</a:t>
            </a:r>
            <a:r>
              <a:rPr lang="sr-Cyrl-RS" sz="3000" dirty="0">
                <a:solidFill>
                  <a:schemeClr val="tx2">
                    <a:lumMod val="75000"/>
                  </a:schemeClr>
                </a:solidFill>
              </a:rPr>
              <a:t>ина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en-US" sz="3000" dirty="0" err="1">
                <a:solidFill>
                  <a:schemeClr val="tx2">
                    <a:lumMod val="75000"/>
                  </a:schemeClr>
                </a:solidFill>
              </a:rPr>
              <a:t>Однос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2">
                    <a:lumMod val="75000"/>
                  </a:schemeClr>
                </a:solidFill>
              </a:rPr>
              <a:t>према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2">
                    <a:lumMod val="75000"/>
                  </a:schemeClr>
                </a:solidFill>
              </a:rPr>
              <a:t>предметној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2">
                    <a:lumMod val="75000"/>
                  </a:schemeClr>
                </a:solidFill>
              </a:rPr>
              <a:t>стварности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 и </a:t>
            </a:r>
            <a:r>
              <a:rPr lang="en-US" sz="3000" dirty="0" err="1">
                <a:solidFill>
                  <a:schemeClr val="tx2">
                    <a:lumMod val="75000"/>
                  </a:schemeClr>
                </a:solidFill>
              </a:rPr>
              <a:t>стваралачки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2">
                    <a:lumMod val="75000"/>
                  </a:schemeClr>
                </a:solidFill>
              </a:rPr>
              <a:t>процес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en-US" sz="3000" dirty="0" err="1">
                <a:solidFill>
                  <a:schemeClr val="tx2">
                    <a:lumMod val="75000"/>
                  </a:schemeClr>
                </a:solidFill>
              </a:rPr>
              <a:t>Естетско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2">
                    <a:lumMod val="75000"/>
                  </a:schemeClr>
                </a:solidFill>
              </a:rPr>
              <a:t>процењивање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 и </a:t>
            </a:r>
            <a:r>
              <a:rPr lang="en-US" sz="3000" dirty="0" err="1">
                <a:solidFill>
                  <a:schemeClr val="tx2">
                    <a:lumMod val="75000"/>
                  </a:schemeClr>
                </a:solidFill>
              </a:rPr>
              <a:t>приступ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2">
                    <a:lumMod val="75000"/>
                  </a:schemeClr>
                </a:solidFill>
              </a:rPr>
              <a:t>ликовном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2">
                    <a:lumMod val="75000"/>
                  </a:schemeClr>
                </a:solidFill>
              </a:rPr>
              <a:t>делу</a:t>
            </a:r>
            <a:br>
              <a:rPr lang="en-US" sz="3000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sr-Cyrl-RS" sz="3000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sr-Cyrl-RS" sz="3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sr-Cyrl-RS" sz="3000" dirty="0">
                <a:solidFill>
                  <a:schemeClr val="tx2">
                    <a:lumMod val="75000"/>
                  </a:schemeClr>
                </a:solidFill>
              </a:rPr>
              <a:t>Разред: први, једна група</a:t>
            </a:r>
            <a:br>
              <a:rPr lang="en-US" sz="3000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en-US" sz="3000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en-US" sz="3000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en-US" sz="3000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en-US" sz="3000" dirty="0">
                <a:solidFill>
                  <a:schemeClr val="tx2">
                    <a:lumMod val="75000"/>
                  </a:schemeClr>
                </a:solidFill>
              </a:rPr>
            </a:br>
            <a:endParaRPr lang="en-US" sz="3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C9CBD0AF-AC1F-4DA9-AB1D-1465B36A8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2431" y="2065947"/>
            <a:ext cx="4304956" cy="63891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457200">
              <a:spcBef>
                <a:spcPts val="1000"/>
              </a:spcBef>
            </a:pPr>
            <a:r>
              <a:rPr lang="en-US" cap="all">
                <a:solidFill>
                  <a:schemeClr val="tx2">
                    <a:lumMod val="75000"/>
                  </a:schemeClr>
                </a:solidFill>
              </a:rPr>
              <a:t>ДАНКА СТЕПИЋ - БРКОВИЋ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D23B2CD-009B-425A-9616-1E1AD1D5A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35030" y="2896479"/>
            <a:ext cx="0" cy="4800600"/>
          </a:xfrm>
          <a:prstGeom prst="line">
            <a:avLst/>
          </a:prstGeom>
          <a:ln w="15875" cap="sq">
            <a:solidFill>
              <a:schemeClr val="accent1">
                <a:lumMod val="7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912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6560"/>
    </mc:Choice>
    <mc:Fallback xmlns="">
      <p:transition advTm="1656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6AC64B6-5299-4EDC-A5BA-C486DE605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382" y="0"/>
            <a:ext cx="18290382" cy="10292333"/>
            <a:chOff x="-1588" y="0"/>
            <a:chExt cx="12193588" cy="686155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A11BA08-D406-4EBC-80F9-8C9B13860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CD848F9-F2DE-446B-8417-F43DDB436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950ADE9-C1AB-43FC-837A-4805DF5D7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4A32DB1-B927-4CC4-86F7-62404124F1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D096476B-32CF-4EEC-A4D2-18B931E582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CB300B9C-C1F6-47BC-A43F-3B172CD7F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656718" y="0"/>
            <a:ext cx="1028700" cy="171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12E451E-151A-4910-BF41-6A040B659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296EFE4-A70C-4388-9A15-3F657B661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375" y="710617"/>
            <a:ext cx="16840635" cy="8854244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4F7923-D83C-4072-AD91-924BC22C95E3}"/>
              </a:ext>
            </a:extLst>
          </p:cNvPr>
          <p:cNvSpPr txBox="1"/>
          <p:nvPr/>
        </p:nvSpPr>
        <p:spPr>
          <a:xfrm>
            <a:off x="5603901" y="1162790"/>
            <a:ext cx="7080198" cy="83746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ЕВАЛУАЦИЈА ЧАСА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25EBAFC-9388-432A-BCFD-EEA2F410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656718" y="0"/>
            <a:ext cx="1028700" cy="171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12D165-6356-427F-AEB6-416A8D348675}"/>
              </a:ext>
            </a:extLst>
          </p:cNvPr>
          <p:cNvSpPr txBox="1"/>
          <p:nvPr/>
        </p:nvSpPr>
        <p:spPr>
          <a:xfrm>
            <a:off x="1797902" y="3351141"/>
            <a:ext cx="150828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/>
              <a:t>На следећем линку можете погледати резултате анкете спроведене после одржаног часа:</a:t>
            </a:r>
          </a:p>
          <a:p>
            <a:r>
              <a:rPr lang="sr-Latn-RS" sz="2400" dirty="0">
                <a:hlinkClick r:id="rId4"/>
              </a:rPr>
              <a:t>https://docs.google.com/forms/d/16xMx1BNGtgjr3fvef8ifZmLYNTERFVi8ZgEjBurEUGE/edit</a:t>
            </a:r>
            <a:endParaRPr lang="sr-Cyrl-RS" sz="2400" dirty="0"/>
          </a:p>
          <a:p>
            <a:endParaRPr lang="sr-Latn-R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1EF9A2-30C0-4FAF-9C23-739C1B04AA2E}"/>
              </a:ext>
            </a:extLst>
          </p:cNvPr>
          <p:cNvSpPr txBox="1"/>
          <p:nvPr/>
        </p:nvSpPr>
        <p:spPr>
          <a:xfrm>
            <a:off x="8361382" y="7576462"/>
            <a:ext cx="78096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6000" i="1" dirty="0">
                <a:solidFill>
                  <a:schemeClr val="accent1">
                    <a:lumMod val="75000"/>
                  </a:schemeClr>
                </a:solidFill>
              </a:rPr>
              <a:t>ХВАЛА</a:t>
            </a:r>
            <a:r>
              <a:rPr lang="sr-Cyrl-RS" sz="6000" i="1" dirty="0"/>
              <a:t> </a:t>
            </a:r>
            <a:r>
              <a:rPr lang="sr-Cyrl-RS" sz="6000" i="1" dirty="0">
                <a:solidFill>
                  <a:schemeClr val="accent1">
                    <a:lumMod val="75000"/>
                  </a:schemeClr>
                </a:solidFill>
              </a:rPr>
              <a:t>НА ПАЖЊИ!</a:t>
            </a:r>
            <a:endParaRPr lang="sr-Latn-RS" sz="60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099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9E23EB-0177-4DE6-9828-2981AA6FE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431" y="1223651"/>
            <a:ext cx="14002869" cy="1172077"/>
          </a:xfrm>
        </p:spPr>
        <p:txBody>
          <a:bodyPr/>
          <a:lstStyle/>
          <a:p>
            <a:r>
              <a:rPr lang="sr-Cyrl-RS" sz="4000" dirty="0"/>
              <a:t>Циљ часа: анализа дела по избору на основу питања дескрипције, анализе (форме и садржине) и процена дела</a:t>
            </a:r>
            <a:endParaRPr lang="sr-Latn-RS" sz="4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AD9A2B-0C76-4627-972B-EA387708C1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/>
              <a:t>ИСХОДИ</a:t>
            </a:r>
            <a:endParaRPr lang="sr-Latn-R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D8D888B-A171-4767-8C3F-1866AA2BA0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r-Cyrl-RS" dirty="0"/>
              <a:t>УЧЕНИЧКЕ КОМПЕТЕНЦИЈЕ</a:t>
            </a:r>
            <a:endParaRPr lang="sr-Latn-R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0C26C44-8351-44FE-BD66-40F7405FA3B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sr-Cyrl-RS" dirty="0"/>
              <a:t>дигитална компетенција</a:t>
            </a:r>
            <a:endParaRPr lang="sr-Latn-RS" dirty="0"/>
          </a:p>
          <a:p>
            <a:pPr lvl="0"/>
            <a:r>
              <a:rPr lang="sr-Cyrl-RS" dirty="0"/>
              <a:t>естетичка компетенција</a:t>
            </a:r>
            <a:endParaRPr lang="sr-Latn-RS" dirty="0"/>
          </a:p>
          <a:p>
            <a:pPr lvl="0"/>
            <a:r>
              <a:rPr lang="sr-Cyrl-RS" dirty="0"/>
              <a:t>компетенција за целоживотно учење</a:t>
            </a:r>
            <a:endParaRPr lang="sr-Latn-RS" dirty="0"/>
          </a:p>
          <a:p>
            <a:r>
              <a:rPr lang="sr-Cyrl-RS" dirty="0"/>
              <a:t>решавање проблема</a:t>
            </a:r>
            <a:endParaRPr lang="sr-Latn-R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6F754DC-0337-4AC3-9B23-33E541CF2C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издваја примере на основу садржине (мотива) која му је задата</a:t>
            </a:r>
          </a:p>
          <a:p>
            <a:r>
              <a:rPr lang="ru-RU" dirty="0"/>
              <a:t>разликује појмове форма и садржина</a:t>
            </a:r>
          </a:p>
          <a:p>
            <a:r>
              <a:rPr lang="ru-RU" dirty="0"/>
              <a:t>установљава сличност у форми међу делима истог стила /правца </a:t>
            </a:r>
          </a:p>
          <a:p>
            <a:r>
              <a:rPr lang="ru-RU" dirty="0"/>
              <a:t>бира дело по сопственом осећању које анализира </a:t>
            </a:r>
          </a:p>
          <a:p>
            <a:r>
              <a:rPr lang="ru-RU" dirty="0"/>
              <a:t>осмишља одговоре на питања на основу целогодишњег знања из теорије форме</a:t>
            </a:r>
          </a:p>
        </p:txBody>
      </p:sp>
    </p:spTree>
    <p:extLst>
      <p:ext uri="{BB962C8B-B14F-4D97-AF65-F5344CB8AC3E}">
        <p14:creationId xmlns:p14="http://schemas.microsoft.com/office/powerpoint/2010/main" val="200937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93E03-5775-4FE9-AD45-7AF85272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417" y="653796"/>
            <a:ext cx="15607283" cy="2089404"/>
          </a:xfrm>
        </p:spPr>
        <p:txBody>
          <a:bodyPr/>
          <a:lstStyle/>
          <a:p>
            <a:r>
              <a:rPr lang="sr-Cyrl-RS" sz="3600" dirty="0"/>
              <a:t>На почетку часа ученици постављају на друштвеној мрежи репродукције цвећа у различитим техникама. Следи питање:  Шта је повезује све ове репродукције, а шта их чини различитим? </a:t>
            </a:r>
            <a:endParaRPr lang="sr-Latn-RS" sz="3600" dirty="0"/>
          </a:p>
        </p:txBody>
      </p:sp>
      <p:pic>
        <p:nvPicPr>
          <p:cNvPr id="4" name="Picture 3" descr="A picture containing box, room&#10;&#10;Description automatically generated">
            <a:extLst>
              <a:ext uri="{FF2B5EF4-FFF2-40B4-BE49-F238E27FC236}">
                <a16:creationId xmlns:a16="http://schemas.microsoft.com/office/drawing/2014/main" id="{1C407F8E-A5FE-405C-90F3-2A11767546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384" y="3525083"/>
            <a:ext cx="2379620" cy="3106922"/>
          </a:xfrm>
          <a:prstGeom prst="rect">
            <a:avLst/>
          </a:prstGeom>
        </p:spPr>
      </p:pic>
      <p:pic>
        <p:nvPicPr>
          <p:cNvPr id="6" name="Picture 5" descr="A picture containing fabric&#10;&#10;Description automatically generated">
            <a:extLst>
              <a:ext uri="{FF2B5EF4-FFF2-40B4-BE49-F238E27FC236}">
                <a16:creationId xmlns:a16="http://schemas.microsoft.com/office/drawing/2014/main" id="{1DBC3298-7B16-4922-BD37-782EEC10F1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7" y="3266292"/>
            <a:ext cx="2567940" cy="3365713"/>
          </a:xfrm>
          <a:prstGeom prst="rect">
            <a:avLst/>
          </a:prstGeom>
        </p:spPr>
      </p:pic>
      <p:pic>
        <p:nvPicPr>
          <p:cNvPr id="8" name="Picture 7" descr="A picture containing table, blue, fabric, bottle&#10;&#10;Description automatically generated">
            <a:extLst>
              <a:ext uri="{FF2B5EF4-FFF2-40B4-BE49-F238E27FC236}">
                <a16:creationId xmlns:a16="http://schemas.microsoft.com/office/drawing/2014/main" id="{9C85468A-14A8-48DC-B1DE-19EBF11773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755" y="3711651"/>
            <a:ext cx="1818606" cy="2863698"/>
          </a:xfrm>
          <a:prstGeom prst="rect">
            <a:avLst/>
          </a:prstGeom>
        </p:spPr>
      </p:pic>
      <p:pic>
        <p:nvPicPr>
          <p:cNvPr id="10" name="Picture 9" descr="A vase of flowers on a table&#10;&#10;Description automatically generated">
            <a:extLst>
              <a:ext uri="{FF2B5EF4-FFF2-40B4-BE49-F238E27FC236}">
                <a16:creationId xmlns:a16="http://schemas.microsoft.com/office/drawing/2014/main" id="{9F877890-7A80-4279-A7EF-4DF05172A8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601" y="3525083"/>
            <a:ext cx="2334861" cy="3106922"/>
          </a:xfrm>
          <a:prstGeom prst="rect">
            <a:avLst/>
          </a:prstGeom>
        </p:spPr>
      </p:pic>
      <p:pic>
        <p:nvPicPr>
          <p:cNvPr id="12" name="Picture 11" descr="A building next to a window&#10;&#10;Description automatically generated">
            <a:extLst>
              <a:ext uri="{FF2B5EF4-FFF2-40B4-BE49-F238E27FC236}">
                <a16:creationId xmlns:a16="http://schemas.microsoft.com/office/drawing/2014/main" id="{F06B3E73-3049-468B-BDB3-0D0F5DC002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3412" y="3266291"/>
            <a:ext cx="2522484" cy="3365714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0F389F85-E4D1-42C3-8AF7-21A2A365DD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663" y="7155097"/>
            <a:ext cx="3571875" cy="2638425"/>
          </a:xfrm>
          <a:prstGeom prst="rect">
            <a:avLst/>
          </a:prstGeom>
        </p:spPr>
      </p:pic>
      <p:pic>
        <p:nvPicPr>
          <p:cNvPr id="16" name="Picture 15" descr="A picture containing building, window, bicycle, woman&#10;&#10;Description automatically generated">
            <a:extLst>
              <a:ext uri="{FF2B5EF4-FFF2-40B4-BE49-F238E27FC236}">
                <a16:creationId xmlns:a16="http://schemas.microsoft.com/office/drawing/2014/main" id="{44B14610-10F8-401D-8FE5-F08023437E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0949" y="7155097"/>
            <a:ext cx="3166109" cy="2638425"/>
          </a:xfrm>
          <a:prstGeom prst="rect">
            <a:avLst/>
          </a:prstGeom>
        </p:spPr>
      </p:pic>
      <p:pic>
        <p:nvPicPr>
          <p:cNvPr id="18" name="Picture 17" descr="A close up of a flower&#10;&#10;Description automatically generated">
            <a:extLst>
              <a:ext uri="{FF2B5EF4-FFF2-40B4-BE49-F238E27FC236}">
                <a16:creationId xmlns:a16="http://schemas.microsoft.com/office/drawing/2014/main" id="{99183CF2-0A9E-417C-A7D9-641309CAFE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865" y="6966107"/>
            <a:ext cx="3004386" cy="301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663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CCD89E9-29D2-440F-9665-FE963A95C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Сличне су по садржини, а различите по форми</a:t>
            </a:r>
            <a:endParaRPr lang="sr-Latn-R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F441BA1-83CC-485E-BB64-4C114220684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dirty="0"/>
              <a:t>     </a:t>
            </a:r>
            <a:r>
              <a:rPr lang="sr-Cyrl-RS" sz="3600" dirty="0"/>
              <a:t>ФОРМУ ЧИНЕ</a:t>
            </a:r>
          </a:p>
          <a:p>
            <a:r>
              <a:rPr lang="sr-Cyrl-RS" dirty="0"/>
              <a:t>ЛИКОВНИ ЕЛЕМЕНТИ</a:t>
            </a:r>
          </a:p>
          <a:p>
            <a:r>
              <a:rPr lang="sr-Cyrl-RS" dirty="0"/>
              <a:t>ЛИКОВНИ ПРИНЦИПИ</a:t>
            </a:r>
          </a:p>
          <a:p>
            <a:r>
              <a:rPr lang="sr-Cyrl-RS" dirty="0"/>
              <a:t>МЕДИЈ ИЗРАЖАВАЊА</a:t>
            </a:r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r>
              <a:rPr lang="sr-Cyrl-RS" dirty="0"/>
              <a:t>Одговара на питање:</a:t>
            </a:r>
          </a:p>
          <a:p>
            <a:pPr marL="0" indent="0">
              <a:buNone/>
            </a:pPr>
            <a:r>
              <a:rPr lang="sr-Cyrl-RS" dirty="0">
                <a:solidFill>
                  <a:schemeClr val="accent1">
                    <a:lumMod val="75000"/>
                  </a:schemeClr>
                </a:solidFill>
              </a:rPr>
              <a:t>КАКО ЈЕ НЕШТО ПРЕДСТАВЉЕНО?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A3A84C3-B7B7-4FB6-892E-3E71A8A6BA5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dirty="0"/>
              <a:t>     </a:t>
            </a:r>
            <a:r>
              <a:rPr lang="sr-Cyrl-RS" sz="3600" dirty="0"/>
              <a:t>САДРЖИНУ ЧИНЕ</a:t>
            </a:r>
          </a:p>
          <a:p>
            <a:r>
              <a:rPr lang="sr-Cyrl-RS" dirty="0"/>
              <a:t>МОТИВ</a:t>
            </a:r>
          </a:p>
          <a:p>
            <a:r>
              <a:rPr lang="sr-Cyrl-RS" dirty="0"/>
              <a:t>ТЕМА </a:t>
            </a:r>
          </a:p>
          <a:p>
            <a:r>
              <a:rPr lang="sr-Cyrl-RS" dirty="0"/>
              <a:t>ИДЕЈА</a:t>
            </a:r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r>
              <a:rPr lang="sr-Cyrl-RS" dirty="0"/>
              <a:t>Одговара на питање:</a:t>
            </a:r>
          </a:p>
          <a:p>
            <a:pPr marL="0" indent="0">
              <a:buNone/>
            </a:pPr>
            <a:r>
              <a:rPr lang="sr-Cyrl-RS" dirty="0">
                <a:solidFill>
                  <a:schemeClr val="accent1">
                    <a:lumMod val="75000"/>
                  </a:schemeClr>
                </a:solidFill>
              </a:rPr>
              <a:t>ШТА ЈЕ ПРЕДСТАВЉЕНО?</a:t>
            </a:r>
            <a:endParaRPr lang="sr-Latn-R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590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9D56C78-B141-4FC0-B356-CD163A93B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4680" y="1263396"/>
            <a:ext cx="13238489" cy="2170366"/>
          </a:xfrm>
        </p:spPr>
        <p:txBody>
          <a:bodyPr/>
          <a:lstStyle/>
          <a:p>
            <a:r>
              <a:rPr lang="sr-Cyrl-RS" sz="4000" dirty="0"/>
              <a:t>Видео час можете погледати на адреси званичног канала Уметничке школе у Нишу: </a:t>
            </a:r>
            <a:br>
              <a:rPr lang="sr-Cyrl-RS" sz="4000" dirty="0"/>
            </a:br>
            <a:r>
              <a:rPr lang="sr-Latn-RS" sz="4000" dirty="0">
                <a:hlinkClick r:id="rId3"/>
              </a:rPr>
              <a:t>https://www.youtube.com/watch?v=9K1dkvtZF8w</a:t>
            </a:r>
            <a:br>
              <a:rPr lang="sr-Cyrl-RS" sz="4000" dirty="0"/>
            </a:br>
            <a:br>
              <a:rPr lang="sr-Latn-RS" sz="4000" dirty="0"/>
            </a:br>
            <a:endParaRPr lang="sr-Latn-RS" sz="4000" dirty="0"/>
          </a:p>
        </p:txBody>
      </p:sp>
      <p:pic>
        <p:nvPicPr>
          <p:cNvPr id="8" name="Picture 7" descr="A close up of a mans face&#10;&#10;Description automatically generated">
            <a:extLst>
              <a:ext uri="{FF2B5EF4-FFF2-40B4-BE49-F238E27FC236}">
                <a16:creationId xmlns:a16="http://schemas.microsoft.com/office/drawing/2014/main" id="{C9FC7AA6-23FC-48D2-8A26-D059817803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" r="764" b="1"/>
          <a:stretch/>
        </p:blipFill>
        <p:spPr>
          <a:xfrm>
            <a:off x="289926" y="7136255"/>
            <a:ext cx="4343402" cy="2449289"/>
          </a:xfrm>
          <a:prstGeom prst="rect">
            <a:avLst/>
          </a:prstGeom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38C3EE73-33B5-41D2-8F01-16AC24082ED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8"/>
          <a:stretch/>
        </p:blipFill>
        <p:spPr>
          <a:xfrm>
            <a:off x="13588793" y="3829667"/>
            <a:ext cx="4409282" cy="2385081"/>
          </a:xfrm>
          <a:prstGeom prst="rect">
            <a:avLst/>
          </a:prstGeom>
        </p:spPr>
      </p:pic>
      <p:pic>
        <p:nvPicPr>
          <p:cNvPr id="12" name="Picture 11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A3C04AD3-A999-4DE7-B98C-D38E60E219B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"/>
          <a:stretch/>
        </p:blipFill>
        <p:spPr>
          <a:xfrm>
            <a:off x="9009502" y="6931026"/>
            <a:ext cx="4343401" cy="2449289"/>
          </a:xfrm>
          <a:prstGeom prst="rect">
            <a:avLst/>
          </a:prstGeom>
        </p:spPr>
      </p:pic>
      <p:pic>
        <p:nvPicPr>
          <p:cNvPr id="14" name="Picture 1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A93B29F6-6D19-41B8-9F87-EABEDFC6C48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" t="1208" b="1"/>
          <a:stretch/>
        </p:blipFill>
        <p:spPr>
          <a:xfrm>
            <a:off x="13633322" y="6931026"/>
            <a:ext cx="4298871" cy="2449289"/>
          </a:xfrm>
          <a:prstGeom prst="rect">
            <a:avLst/>
          </a:prstGeom>
        </p:spPr>
      </p:pic>
      <p:pic>
        <p:nvPicPr>
          <p:cNvPr id="16" name="Picture 15" descr="A picture containing table&#10;&#10;Description automatically generated">
            <a:extLst>
              <a:ext uri="{FF2B5EF4-FFF2-40B4-BE49-F238E27FC236}">
                <a16:creationId xmlns:a16="http://schemas.microsoft.com/office/drawing/2014/main" id="{D6469D5D-2BAC-4390-B93D-39C7F9848C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283" y="7106303"/>
            <a:ext cx="3733800" cy="2098737"/>
          </a:xfrm>
          <a:prstGeom prst="rect">
            <a:avLst/>
          </a:prstGeom>
        </p:spPr>
      </p:pic>
      <p:pic>
        <p:nvPicPr>
          <p:cNvPr id="18" name="Picture 1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32A0FEC9-4B66-4AD5-A123-BF0C5BC19AF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" b="2621"/>
          <a:stretch/>
        </p:blipFill>
        <p:spPr>
          <a:xfrm>
            <a:off x="9316015" y="3923829"/>
            <a:ext cx="4215609" cy="2385080"/>
          </a:xfrm>
          <a:prstGeom prst="rect">
            <a:avLst/>
          </a:prstGeom>
        </p:spPr>
      </p:pic>
      <p:pic>
        <p:nvPicPr>
          <p:cNvPr id="20" name="Picture 19" descr="A picture containing text, photo, different, table&#10;&#10;Description automatically generated">
            <a:extLst>
              <a:ext uri="{FF2B5EF4-FFF2-40B4-BE49-F238E27FC236}">
                <a16:creationId xmlns:a16="http://schemas.microsoft.com/office/drawing/2014/main" id="{91509E25-8CFC-4FC3-9D41-6E55D57C0A8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" b="1461"/>
          <a:stretch/>
        </p:blipFill>
        <p:spPr>
          <a:xfrm>
            <a:off x="4765740" y="3978091"/>
            <a:ext cx="4206246" cy="2330818"/>
          </a:xfrm>
          <a:prstGeom prst="rect">
            <a:avLst/>
          </a:prstGeom>
        </p:spPr>
      </p:pic>
      <p:pic>
        <p:nvPicPr>
          <p:cNvPr id="22" name="Picture 21" descr="A screenshot of a cell phone&#10;&#10;Description automatically generated">
            <a:extLst>
              <a:ext uri="{FF2B5EF4-FFF2-40B4-BE49-F238E27FC236}">
                <a16:creationId xmlns:a16="http://schemas.microsoft.com/office/drawing/2014/main" id="{D253BE15-8127-483C-87E6-3153D08128D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"/>
          <a:stretch/>
        </p:blipFill>
        <p:spPr>
          <a:xfrm>
            <a:off x="289926" y="3943024"/>
            <a:ext cx="4206246" cy="236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3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FACE568-DE82-4D31-B3CE-002F9DC61770}"/>
              </a:ext>
            </a:extLst>
          </p:cNvPr>
          <p:cNvSpPr/>
          <p:nvPr/>
        </p:nvSpPr>
        <p:spPr>
          <a:xfrm>
            <a:off x="1454136" y="1265066"/>
            <a:ext cx="13971393" cy="7756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sr-Cyrl-RS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Ток видео часа</a:t>
            </a:r>
            <a:r>
              <a:rPr lang="sr-Cyrl-RS" sz="155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sr-Latn-RS" sz="155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r-Cyrl-RS" sz="155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Појашњење и значење појма „форма“ и чиниоци форме (ликовни елементи, ликовни принципи и медији изражавања)</a:t>
            </a:r>
            <a:endParaRPr lang="sr-Latn-RS" sz="155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r-Cyrl-RS" sz="155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Подсећање на ликовне елементе</a:t>
            </a:r>
            <a:endParaRPr lang="sr-Latn-RS" sz="155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r-Cyrl-RS" sz="155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Подсећање на значење и врсте ликовних принципа </a:t>
            </a:r>
            <a:endParaRPr lang="sr-Latn-RS" sz="155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r-Cyrl-RS" sz="155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Појашњење појма медиј и разлике између традиционалних и савремених медија</a:t>
            </a:r>
            <a:endParaRPr lang="sr-Latn-RS" sz="155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r-Cyrl-RS" sz="155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Значење појма „садржај“ и питање „шта је представљено?“ (мотив, тема, идеја)</a:t>
            </a:r>
            <a:endParaRPr lang="sr-Latn-RS" sz="155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r-Cyrl-RS" sz="155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Мотив је све оно са чиме се уметник сусреће у природи</a:t>
            </a:r>
            <a:endParaRPr lang="sr-Latn-RS" sz="155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r-Cyrl-RS" sz="155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Мотив: мртва природа</a:t>
            </a:r>
            <a:endParaRPr lang="sr-Latn-RS" sz="155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r-Cyrl-RS" sz="155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Мотив: пејзаж - ноктурно, сеоски пејзаж, ведута, марина</a:t>
            </a:r>
            <a:endParaRPr lang="sr-Latn-RS" sz="155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r-Cyrl-RS" sz="155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Мотив: портрет - аутопортрет, биста, фигура, религиозни, групни, митолошки портрет, карикатура</a:t>
            </a:r>
            <a:endParaRPr lang="sr-Latn-RS" sz="155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r-Cyrl-RS" sz="155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Мотив: ентеријер</a:t>
            </a:r>
            <a:endParaRPr lang="sr-Latn-RS" sz="155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r-Cyrl-RS" sz="155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Мотив: анималистички </a:t>
            </a:r>
            <a:endParaRPr lang="sr-Latn-RS" sz="155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r-Cyrl-RS" sz="155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Мотив: акт</a:t>
            </a:r>
            <a:endParaRPr lang="sr-Latn-RS" sz="155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r-Cyrl-RS" sz="155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Тема представља неки догађај или садржај из литературе, митологије, религије, теорије којима се уметници инспиришу</a:t>
            </a:r>
            <a:endParaRPr lang="sr-Latn-RS" sz="155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r-Cyrl-RS" sz="155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Идеја се односи на поруку аутора</a:t>
            </a:r>
            <a:endParaRPr lang="sr-Latn-RS" sz="155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r-Cyrl-RS" sz="155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Објашњење односа идеје и форме на примерима слика Леонарда да Винчија, „Богородица у пећини“, Микеланђела Меризија ди Каравађа, „Тајна вечера“, и Умберта Бочонија „Еластичност“</a:t>
            </a:r>
            <a:endParaRPr lang="sr-Latn-RS" sz="155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r-Cyrl-RS" sz="155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Анализа идеје-значења и форме слике Рене Магрита, „Ово није лула?“</a:t>
            </a:r>
            <a:endParaRPr lang="sr-Latn-RS" sz="155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r-Cyrl-RS" sz="155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Анализа идеје-расположења и форме слике Едварда Мунка „Врисак“</a:t>
            </a:r>
            <a:endParaRPr lang="sr-Latn-RS" sz="155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r-Cyrl-RS" sz="155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Стваралачки процес: припрема, инкубација, илуминација, верификација</a:t>
            </a:r>
            <a:endParaRPr lang="sr-Latn-RS" sz="155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r-Cyrl-RS" sz="155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Естетика, наука о лепом, познаје категорије: лепо, ружно, трагично, комично, љупко и узвишено</a:t>
            </a:r>
            <a:endParaRPr lang="sr-Latn-RS" sz="155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r-Cyrl-RS" sz="155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Естетско процењивање је мисаони и доживљајни процес</a:t>
            </a:r>
            <a:endParaRPr lang="sr-Latn-RS" sz="155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r-Cyrl-RS" sz="155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Треба одговорити на питања: </a:t>
            </a:r>
            <a:endParaRPr lang="sr-Latn-RS" sz="155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r-Cyrl-RS" sz="155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Дескрипције ( шта видим?)</a:t>
            </a:r>
            <a:endParaRPr lang="sr-Latn-RS" sz="155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r-Cyrl-RS" sz="155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Анализе (по којим принципима је организована композиција? Која је идеја, дакле значење или расположење дела?)</a:t>
            </a:r>
            <a:endParaRPr lang="sr-Latn-RS" sz="155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r-Cyrl-RS" sz="155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Процене (на који начин је форма усклађена са садржином?)</a:t>
            </a:r>
            <a:endParaRPr lang="sr-Latn-RS" sz="155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r-Cyrl-RS" sz="155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Анализа дела импресионисте Милана Миловановића „Плава врата“, одговарајући на питања ликовних принципа, идеје, и усаглашености форме са садржином</a:t>
            </a:r>
            <a:endParaRPr lang="sr-Latn-RS" sz="155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sr-Cyrl-RS" sz="155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основу и других примера из историје уметности издвојена су нека начела која сва ова дела повезују у форми</a:t>
            </a:r>
            <a:endParaRPr lang="sr-Latn-RS" sz="155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827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C139B-0E26-4D31-B74B-042AA3695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872" y="1677071"/>
            <a:ext cx="13238489" cy="1060446"/>
          </a:xfrm>
        </p:spPr>
        <p:txBody>
          <a:bodyPr/>
          <a:lstStyle/>
          <a:p>
            <a:r>
              <a:rPr lang="sr-Cyrl-RS" sz="3600" dirty="0"/>
              <a:t>Наставник поставља на Гугл учионици три нумерисане поруке у којима стоје главне одлике праваца: романтизма, кубизма и фовизма, а ученици </a:t>
            </a:r>
            <a:br>
              <a:rPr lang="sr-Cyrl-RS" sz="3600" dirty="0"/>
            </a:br>
            <a:r>
              <a:rPr lang="sr-Cyrl-RS" sz="3600" dirty="0"/>
              <a:t>повезују опис са сликом</a:t>
            </a:r>
            <a:br>
              <a:rPr lang="sr-Latn-RS" dirty="0"/>
            </a:br>
            <a:endParaRPr lang="sr-Latn-R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8AEAF8-5E2A-4EE5-9353-2045B54560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sz="2000" dirty="0"/>
              <a:t>1. Ежен Делакроа, „Слобода предводи народ“</a:t>
            </a:r>
            <a:endParaRPr lang="sr-Latn-RS" sz="20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F28FD09-F2E5-4DC1-A92B-E419E6CE0C3C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sr-Cyrl-RS" dirty="0"/>
              <a:t>Богати колирит и мекана модулација; контраст смерова и валера ствара динамичну композицију. Истиче се значај буржоазије и родољубива стремљења.</a:t>
            </a:r>
            <a:endParaRPr lang="sr-Latn-RS" dirty="0"/>
          </a:p>
          <a:p>
            <a:endParaRPr lang="sr-Latn-R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AF5BC7-DDB6-442D-8234-EDB9A54E07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r-Cyrl-RS" sz="2000" dirty="0"/>
              <a:t>2. Жорж Брак, „Мртва природа са гроздом“ </a:t>
            </a:r>
            <a:endParaRPr lang="sr-Latn-RS" sz="20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DEDE37-F8ED-400E-B7D5-79F2D6217B3E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sr-Cyrl-RS" dirty="0"/>
              <a:t>Боја је загасита, а форма декоративна, геометријска. Представља се исти облик из више углова па се занемарује перспектива.</a:t>
            </a:r>
            <a:endParaRPr lang="sr-Latn-RS" dirty="0"/>
          </a:p>
          <a:p>
            <a:endParaRPr lang="sr-Latn-R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D2F4EA7-4FB8-49E2-9CE5-70C9F97D3B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Cyrl-RS" sz="2000" dirty="0"/>
              <a:t>3. Морис де Вламенк, „Мртва природа са рибама“</a:t>
            </a:r>
            <a:endParaRPr lang="sr-Latn-RS" sz="20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9ADBC77-33EC-4263-9257-35A7FAB9B175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sr-Cyrl-RS" dirty="0"/>
              <a:t>Колорит је снажан, али површински организован. Композиција је поједностављена и нема моделације форми. Тежња је да се досегне емоционална суштина предмета.</a:t>
            </a:r>
            <a:endParaRPr lang="sr-Latn-RS" dirty="0"/>
          </a:p>
          <a:p>
            <a:endParaRPr lang="sr-Latn-RS" dirty="0"/>
          </a:p>
        </p:txBody>
      </p:sp>
      <p:pic>
        <p:nvPicPr>
          <p:cNvPr id="12" name="Picture 11" descr="A picture containing text, book, group, photo&#10;&#10;Description automatically generated">
            <a:extLst>
              <a:ext uri="{FF2B5EF4-FFF2-40B4-BE49-F238E27FC236}">
                <a16:creationId xmlns:a16="http://schemas.microsoft.com/office/drawing/2014/main" id="{A5531C82-0D2C-40C5-B87B-552B977B0B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449" y="7324931"/>
            <a:ext cx="3158858" cy="2482862"/>
          </a:xfrm>
          <a:prstGeom prst="rect">
            <a:avLst/>
          </a:prstGeom>
        </p:spPr>
      </p:pic>
      <p:pic>
        <p:nvPicPr>
          <p:cNvPr id="14" name="Picture 13" descr="A picture containing fabric&#10;&#10;Description automatically generated">
            <a:extLst>
              <a:ext uri="{FF2B5EF4-FFF2-40B4-BE49-F238E27FC236}">
                <a16:creationId xmlns:a16="http://schemas.microsoft.com/office/drawing/2014/main" id="{B7B1DA5A-0836-442D-BDB0-77365825CE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898" y="7305368"/>
            <a:ext cx="3788597" cy="2556749"/>
          </a:xfrm>
          <a:prstGeom prst="rect">
            <a:avLst/>
          </a:prstGeom>
        </p:spPr>
      </p:pic>
      <p:pic>
        <p:nvPicPr>
          <p:cNvPr id="16" name="Picture 15" descr="A picture containing cake, birthday, food, table&#10;&#10;Description automatically generated">
            <a:extLst>
              <a:ext uri="{FF2B5EF4-FFF2-40B4-BE49-F238E27FC236}">
                <a16:creationId xmlns:a16="http://schemas.microsoft.com/office/drawing/2014/main" id="{C40446DC-BD45-41B8-ADF7-0ECDA8E352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1438" y="7305368"/>
            <a:ext cx="3172113" cy="256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24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5A20DC-62CD-4BF2-99B1-F033CFDD6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472" y="0"/>
            <a:ext cx="5790389" cy="2603502"/>
          </a:xfrm>
        </p:spPr>
        <p:txBody>
          <a:bodyPr/>
          <a:lstStyle/>
          <a:p>
            <a:r>
              <a:rPr lang="sr-Cyrl-RS" dirty="0"/>
              <a:t>Задатак:</a:t>
            </a:r>
            <a:endParaRPr lang="sr-Latn-R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0B1FD47-CA6E-4689-8DAA-42C68D45FAD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8763" r="4876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A48999-3AD7-4C81-9204-6946F601D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01472" y="2603501"/>
            <a:ext cx="5788818" cy="6179551"/>
          </a:xfrm>
        </p:spPr>
        <p:txBody>
          <a:bodyPr/>
          <a:lstStyle/>
          <a:p>
            <a:r>
              <a:rPr lang="sr-Cyrl-RS" dirty="0"/>
              <a:t>На линковима музеја које наставник доставља треба одабрати једно дело које ће се анализирати. </a:t>
            </a:r>
          </a:p>
          <a:p>
            <a:endParaRPr lang="sr-Cyrl-R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dirty="0"/>
              <a:t>ДЕСКРИПЦИЈА: Шта видим?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dirty="0"/>
              <a:t>АНАЛИЗА: По којим принципима је дело организовано? Која је идеја дела?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dirty="0"/>
              <a:t>ПРОЦЕНА: Да ли је форма усклађена са садржином?</a:t>
            </a:r>
          </a:p>
          <a:p>
            <a:r>
              <a:rPr lang="sr-Cyrl-RS" dirty="0"/>
              <a:t>Ученици добијају питања на која одговарајући формирају свој есеј.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Latn-RS" dirty="0"/>
          </a:p>
        </p:txBody>
      </p:sp>
      <p:pic>
        <p:nvPicPr>
          <p:cNvPr id="9" name="Picture 8" descr="A picture containing fruit&#10;&#10;Description automatically generated">
            <a:extLst>
              <a:ext uri="{FF2B5EF4-FFF2-40B4-BE49-F238E27FC236}">
                <a16:creationId xmlns:a16="http://schemas.microsoft.com/office/drawing/2014/main" id="{4AE6DA8C-E489-4F92-938D-E314FAC372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703" y="719063"/>
            <a:ext cx="6154350" cy="8704494"/>
          </a:xfrm>
          <a:prstGeom prst="rect">
            <a:avLst/>
          </a:prstGeom>
        </p:spPr>
      </p:pic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2DB95FF-BD71-452B-8696-44795C43B4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5"/>
          <a:stretch/>
        </p:blipFill>
        <p:spPr>
          <a:xfrm>
            <a:off x="9486703" y="1106905"/>
            <a:ext cx="6154350" cy="8529037"/>
          </a:xfrm>
          <a:prstGeom prst="rect">
            <a:avLst/>
          </a:prstGeom>
        </p:spPr>
      </p:pic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8C14184-7388-4EC1-98A1-DF2D1A93E1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473" y="931448"/>
            <a:ext cx="6202809" cy="870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00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8FAFAA8-587F-400B-8E16-FBC0C4F3E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Ученички радови (прва страна есеја):</a:t>
            </a:r>
            <a:endParaRPr lang="sr-Latn-RS" dirty="0"/>
          </a:p>
        </p:txBody>
      </p:sp>
      <p:pic>
        <p:nvPicPr>
          <p:cNvPr id="13" name="Picture 12" descr="A picture containing indoor, sitting&#10;&#10;Description automatically generated">
            <a:extLst>
              <a:ext uri="{FF2B5EF4-FFF2-40B4-BE49-F238E27FC236}">
                <a16:creationId xmlns:a16="http://schemas.microsoft.com/office/drawing/2014/main" id="{AFACB080-8798-47EF-BE31-AE1F08B8AF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4"/>
          <a:stretch/>
        </p:blipFill>
        <p:spPr>
          <a:xfrm>
            <a:off x="1527342" y="3500845"/>
            <a:ext cx="4597400" cy="63871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11D1081-F61D-40B5-8490-0074046DAF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" t="1656"/>
          <a:stretch/>
        </p:blipFill>
        <p:spPr>
          <a:xfrm>
            <a:off x="7085934" y="3686817"/>
            <a:ext cx="5077326" cy="6576691"/>
          </a:xfrm>
          <a:prstGeom prst="rect">
            <a:avLst/>
          </a:prstGeom>
        </p:spPr>
      </p:pic>
      <p:pic>
        <p:nvPicPr>
          <p:cNvPr id="17" name="Picture 16" descr="A screenshot of a cell phone&#10;&#10;Description automatically generated">
            <a:extLst>
              <a:ext uri="{FF2B5EF4-FFF2-40B4-BE49-F238E27FC236}">
                <a16:creationId xmlns:a16="http://schemas.microsoft.com/office/drawing/2014/main" id="{F931FAAD-048D-4935-AA29-E4802B2A9FE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4" r="1379" b="1323"/>
          <a:stretch/>
        </p:blipFill>
        <p:spPr>
          <a:xfrm>
            <a:off x="12843892" y="3817791"/>
            <a:ext cx="4527162" cy="577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00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964"/>
    </mc:Choice>
    <mc:Fallback xmlns="">
      <p:transition spd="slow" advTm="54964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772</Words>
  <Application>Microsoft Office PowerPoint</Application>
  <PresentationFormat>Custom</PresentationFormat>
  <Paragraphs>82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 3</vt:lpstr>
      <vt:lpstr>Ion Boardroom</vt:lpstr>
      <vt:lpstr>  Предмет: ТЕОРИЈА ФОРМЕ   Форма и садржина. Однос према предметној стварности и стваралачки процес. Естетско процењивање и приступ ликовном делу   Разред: први, једна група     </vt:lpstr>
      <vt:lpstr>Циљ часа: анализа дела по избору на основу питања дескрипције, анализе (форме и садржине) и процена дела</vt:lpstr>
      <vt:lpstr>На почетку часа ученици постављају на друштвеној мрежи репродукције цвећа у различитим техникама. Следи питање:  Шта је повезује све ове репродукције, а шта их чини различитим? </vt:lpstr>
      <vt:lpstr>Сличне су по садржини, а различите по форми</vt:lpstr>
      <vt:lpstr>Видео час можете погледати на адреси званичног канала Уметничке школе у Нишу:  https://www.youtube.com/watch?v=9K1dkvtZF8w  </vt:lpstr>
      <vt:lpstr>PowerPoint Presentation</vt:lpstr>
      <vt:lpstr>Наставник поставља на Гугл учионици три нумерисане поруке у којима стоје главне одлике праваца: романтизма, кубизма и фовизма, а ученици  повезују опис са сликом </vt:lpstr>
      <vt:lpstr>Задатак:</vt:lpstr>
      <vt:lpstr>Ученички радови (прва страна есеја):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Предмет: ТЕОРИЈА ФОРМЕ   Форма и садржина. Однос према предметној стварности и стваралачки процес. Естетско процењивање и приступ ликовном делу   Разред: први, друга група     </dc:title>
  <dc:creator>1</dc:creator>
  <cp:lastModifiedBy>1</cp:lastModifiedBy>
  <cp:revision>8</cp:revision>
  <dcterms:created xsi:type="dcterms:W3CDTF">2020-05-26T10:51:07Z</dcterms:created>
  <dcterms:modified xsi:type="dcterms:W3CDTF">2020-05-26T11:15:28Z</dcterms:modified>
</cp:coreProperties>
</file>