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64" r:id="rId5"/>
    <p:sldId id="258" r:id="rId6"/>
    <p:sldId id="260" r:id="rId7"/>
    <p:sldId id="259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9731DB-A018-4294-8060-307C5C541AD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B9CF33-6427-4F2A-ACA7-3C6B0AD96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Am6lZJ7MnSj9rrnqYm6SQw?view_as=subscrib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-DZhjmv0HVo&amp;t=636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1196752"/>
            <a:ext cx="3096344" cy="432048"/>
          </a:xfrm>
        </p:spPr>
        <p:txBody>
          <a:bodyPr>
            <a:normAutofit fontScale="25000" lnSpcReduction="20000"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                  </a:t>
            </a:r>
            <a:r>
              <a:rPr lang="sr-Latn-RS" sz="9600" b="1" dirty="0" smtClean="0">
                <a:solidFill>
                  <a:srgbClr val="C00000"/>
                </a:solidFill>
              </a:rPr>
              <a:t>Emina Milošević</a:t>
            </a:r>
          </a:p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260649"/>
            <a:ext cx="8496943" cy="158417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Moja</a:t>
            </a:r>
            <a:r>
              <a:rPr lang="en-US" sz="4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sr-Latn-RS" sz="4400" dirty="0" smtClean="0">
                <a:solidFill>
                  <a:srgbClr val="C00000"/>
                </a:solidFill>
                <a:latin typeface="+mn-lt"/>
              </a:rPr>
              <a:t>YouTube</a:t>
            </a:r>
            <a:r>
              <a:rPr lang="sr-Latn-RS" sz="4000" dirty="0" smtClean="0">
                <a:solidFill>
                  <a:srgbClr val="C00000"/>
                </a:solidFill>
                <a:latin typeface="+mn-lt"/>
              </a:rPr>
              <a:t> učionica</a:t>
            </a:r>
            <a:r>
              <a:rPr lang="sr-Latn-RS" sz="2800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r-Latn-RS" sz="2000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sr-Latn-RS" sz="2000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sr-Latn-RS" sz="2000" dirty="0" smtClean="0">
                <a:latin typeface="+mn-lt"/>
              </a:rPr>
              <a:t>Mesto gde nastaje čarolija</a:t>
            </a:r>
            <a:r>
              <a:rPr lang="sr-Latn-RS" sz="1600" dirty="0" smtClean="0"/>
              <a:t>                      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36904" cy="44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660" y="476672"/>
            <a:ext cx="358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A šta kažu učenici...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54" y="381743"/>
            <a:ext cx="1264741" cy="1256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535">
            <a:off x="5724128" y="1196752"/>
            <a:ext cx="3024336" cy="3931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874">
            <a:off x="269458" y="5013176"/>
            <a:ext cx="3305175" cy="1495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45" y="2616030"/>
            <a:ext cx="3226018" cy="2092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70">
            <a:off x="420669" y="1788184"/>
            <a:ext cx="3052765" cy="633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51">
            <a:off x="4067944" y="5391332"/>
            <a:ext cx="3672408" cy="9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52426"/>
            <a:ext cx="76626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</a:t>
            </a:r>
            <a:r>
              <a:rPr lang="en-US" sz="4000" b="1" dirty="0" smtClean="0">
                <a:solidFill>
                  <a:srgbClr val="C00000"/>
                </a:solidFill>
              </a:rPr>
              <a:t>MOTIVACIJA</a:t>
            </a:r>
          </a:p>
          <a:p>
            <a:endParaRPr lang="sr-Latn-RS" dirty="0" smtClean="0"/>
          </a:p>
          <a:p>
            <a:pPr algn="just"/>
            <a:r>
              <a:rPr lang="sr-Latn-RS" dirty="0" smtClean="0"/>
              <a:t>Od samog početka svog profesorskog poziva, trudila sam se da u nastavu utkam tri svoje velike ljubavi:</a:t>
            </a:r>
          </a:p>
          <a:p>
            <a:endParaRPr lang="sr-Latn-RS" b="1" dirty="0" smtClean="0"/>
          </a:p>
          <a:p>
            <a:endParaRPr lang="sr-Latn-RS" b="1" dirty="0" smtClean="0"/>
          </a:p>
          <a:p>
            <a:r>
              <a:rPr lang="sr-Latn-RS" dirty="0" smtClean="0"/>
              <a:t>	prema </a:t>
            </a:r>
            <a:r>
              <a:rPr lang="sr-Latn-RS" dirty="0" smtClean="0"/>
              <a:t>reči</a:t>
            </a:r>
          </a:p>
          <a:p>
            <a:endParaRPr lang="sr-Latn-RS" dirty="0" smtClean="0"/>
          </a:p>
          <a:p>
            <a:r>
              <a:rPr lang="sr-Latn-RS" b="1" dirty="0" smtClean="0"/>
              <a:t> </a:t>
            </a:r>
          </a:p>
          <a:p>
            <a:endParaRPr lang="sr-Latn-RS" dirty="0" smtClean="0"/>
          </a:p>
          <a:p>
            <a:r>
              <a:rPr lang="sr-Latn-RS" dirty="0" smtClean="0"/>
              <a:t>            </a:t>
            </a:r>
            <a:r>
              <a:rPr lang="sr-Latn-RS" dirty="0" smtClean="0"/>
              <a:t>	prema </a:t>
            </a:r>
            <a:r>
              <a:rPr lang="sr-Latn-RS" dirty="0" smtClean="0"/>
              <a:t>muzici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             prema glumi</a:t>
            </a:r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algn="just"/>
            <a:r>
              <a:rPr lang="sr-Latn-RS" dirty="0" smtClean="0"/>
              <a:t>Engleski jezik je predmet koji to omogućuje, a učionica (realna ili virtuelna) </a:t>
            </a:r>
            <a:r>
              <a:rPr lang="sr-Latn-RS" dirty="0" smtClean="0"/>
              <a:t>je “scena“ </a:t>
            </a:r>
            <a:r>
              <a:rPr lang="sr-Latn-RS" dirty="0" smtClean="0"/>
              <a:t>na kojoj se ta tri elementa prepliću i sjedinjuju. A</a:t>
            </a:r>
            <a:r>
              <a:rPr lang="en-US" dirty="0" smtClean="0"/>
              <a:t> </a:t>
            </a:r>
            <a:r>
              <a:rPr lang="sr-Latn-RS" dirty="0" smtClean="0"/>
              <a:t>pokretač za sve je, naravno, ljubav prema deci, koja su glavna motivacija i saradnik u toj </a:t>
            </a:r>
            <a:r>
              <a:rPr lang="sr-Latn-RS" dirty="0" smtClean="0"/>
              <a:t>„predstavi“.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988">
            <a:off x="3258117" y="4111504"/>
            <a:ext cx="1011256" cy="1011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996">
            <a:off x="3104704" y="3310268"/>
            <a:ext cx="1070315" cy="561916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453367" y="2127360"/>
            <a:ext cx="648071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40590"/>
            <a:ext cx="1816202" cy="1021613"/>
          </a:xfrm>
          <a:prstGeom prst="rect">
            <a:avLst/>
          </a:prstGeom>
        </p:spPr>
      </p:pic>
      <p:sp>
        <p:nvSpPr>
          <p:cNvPr id="9" name="Heart 8"/>
          <p:cNvSpPr/>
          <p:nvPr/>
        </p:nvSpPr>
        <p:spPr>
          <a:xfrm>
            <a:off x="453367" y="3267190"/>
            <a:ext cx="648071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539552" y="4365104"/>
            <a:ext cx="648071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12845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dirty="0" smtClean="0">
                <a:solidFill>
                  <a:srgbClr val="C00000"/>
                </a:solidFill>
              </a:rPr>
              <a:t>ŽIVI KONTAKT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                                                                      </a:t>
            </a:r>
            <a:r>
              <a:rPr lang="sr-Latn-RS" dirty="0" smtClean="0"/>
              <a:t> </a:t>
            </a:r>
            <a:r>
              <a:rPr lang="en-US" dirty="0" err="1" smtClean="0"/>
              <a:t>Nastava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daljinu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</a:t>
            </a:r>
            <a:r>
              <a:rPr lang="sr-Latn-RS" dirty="0" smtClean="0"/>
              <a:t>  </a:t>
            </a:r>
            <a:r>
              <a:rPr lang="en-US" dirty="0" err="1" smtClean="0"/>
              <a:t>nikada</a:t>
            </a:r>
            <a:r>
              <a:rPr lang="en-US" dirty="0" smtClean="0"/>
              <a:t> ne </a:t>
            </a:r>
            <a:r>
              <a:rPr lang="en-US" dirty="0" err="1" smtClean="0"/>
              <a:t>mo</a:t>
            </a:r>
            <a:r>
              <a:rPr lang="sr-Latn-RS" dirty="0"/>
              <a:t>ž</a:t>
            </a:r>
            <a:r>
              <a:rPr lang="en-US" dirty="0" smtClean="0"/>
              <a:t>e da </a:t>
            </a:r>
            <a:endParaRPr lang="sr-Latn-RS" dirty="0" smtClean="0"/>
          </a:p>
          <a:p>
            <a:r>
              <a:rPr lang="sr-Latn-RS" dirty="0"/>
              <a:t> </a:t>
            </a:r>
            <a:r>
              <a:rPr lang="sr-Latn-RS" dirty="0" smtClean="0"/>
              <a:t>                                                                      z</a:t>
            </a:r>
            <a:r>
              <a:rPr lang="en-US" dirty="0" err="1" smtClean="0"/>
              <a:t>ameni</a:t>
            </a:r>
            <a:r>
              <a:rPr lang="en-US" dirty="0" smtClean="0"/>
              <a:t> </a:t>
            </a:r>
            <a:r>
              <a:rPr lang="en-US" dirty="0" err="1" smtClean="0"/>
              <a:t>autenti</a:t>
            </a:r>
            <a:r>
              <a:rPr lang="sr-Latn-RS" dirty="0"/>
              <a:t>č</a:t>
            </a:r>
            <a:r>
              <a:rPr lang="en-US" dirty="0" err="1" smtClean="0"/>
              <a:t>nost</a:t>
            </a:r>
            <a:endParaRPr lang="sr-Latn-RS" dirty="0" smtClean="0"/>
          </a:p>
          <a:p>
            <a:r>
              <a:rPr lang="sr-Latn-RS" dirty="0"/>
              <a:t> </a:t>
            </a:r>
            <a:r>
              <a:rPr lang="sr-Latn-RS" dirty="0" smtClean="0"/>
              <a:t>                                                                      direktne komunikacije...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672408" cy="258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5148064" cy="386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127">
            <a:off x="6642054" y="4922990"/>
            <a:ext cx="1358372" cy="13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05552">
            <a:off x="4502807" y="2431672"/>
            <a:ext cx="42484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...ali </a:t>
            </a:r>
            <a:r>
              <a:rPr lang="sr-Latn-RS" sz="1400" dirty="0"/>
              <a:t>ima i neke svoje prednosti- daje vam dodatno vreme da razradite ideje, da do </a:t>
            </a:r>
            <a:r>
              <a:rPr lang="sr-Latn-RS" sz="1400" dirty="0" smtClean="0"/>
              <a:t>„savršenstva“ </a:t>
            </a:r>
            <a:r>
              <a:rPr lang="sr-Latn-RS" sz="1400" dirty="0"/>
              <a:t>oblikujete segmente svog časa, da ga dorađujete i popravljate. Još i ako imate prijatelje koji vam u tome mogu pomoći (snimatelj, montažer, statisti), kreativnost nema granica. Tokom vanrednog stanja koristila sam više oblika nastave na </a:t>
            </a:r>
            <a:r>
              <a:rPr lang="sr-Latn-RS" sz="1400" dirty="0" smtClean="0"/>
              <a:t>daljinu - PPT </a:t>
            </a:r>
            <a:r>
              <a:rPr lang="sr-Latn-RS" sz="1400" dirty="0"/>
              <a:t>prezentacije, audio materijale sa instrukcijama, obične tekstualne zadatke postavljene u gugl-učionici i </a:t>
            </a:r>
            <a:r>
              <a:rPr lang="sr-Latn-RS" sz="1400" dirty="0" smtClean="0"/>
              <a:t>vajber </a:t>
            </a:r>
            <a:r>
              <a:rPr lang="sr-Latn-RS" sz="1400" dirty="0"/>
              <a:t>grupama, ali ono što se od starta pokazalo </a:t>
            </a:r>
            <a:r>
              <a:rPr lang="sr-Latn-RS" sz="1400" dirty="0" smtClean="0"/>
              <a:t>najzanimljivijim </a:t>
            </a:r>
            <a:r>
              <a:rPr lang="sr-Latn-RS" sz="1400" dirty="0"/>
              <a:t>i </a:t>
            </a:r>
            <a:r>
              <a:rPr lang="sr-Latn-RS" sz="1400" dirty="0" smtClean="0"/>
              <a:t>najefektnijim </a:t>
            </a:r>
            <a:r>
              <a:rPr lang="sr-Latn-RS" sz="1400" dirty="0"/>
              <a:t>bili su jutjub časovi. Snimila sam ih 14 </a:t>
            </a:r>
            <a:r>
              <a:rPr lang="sr-Cyrl-RS" sz="1400" dirty="0"/>
              <a:t>(</a:t>
            </a:r>
            <a:r>
              <a:rPr lang="sr-Latn-RS" sz="1400" dirty="0"/>
              <a:t>do sada) i svaki mi je drag na svoj način. </a:t>
            </a:r>
            <a:r>
              <a:rPr lang="sr-Latn-RS" sz="1400" dirty="0" smtClean="0"/>
              <a:t>Svi su postavljeni na mom jutjub kanalu Emilythebeatle</a:t>
            </a:r>
            <a:r>
              <a:rPr lang="sr-Cyrl-RS" sz="1400" dirty="0" smtClean="0"/>
              <a:t> </a:t>
            </a:r>
            <a:r>
              <a:rPr lang="en-US" sz="1400" dirty="0">
                <a:hlinkClick r:id="rId2"/>
              </a:rPr>
              <a:t>https://www.youtube.com/channel/UCAm6lZJ7MnSj9rrnqYm6SQw?view_as=subscriber</a:t>
            </a:r>
            <a:r>
              <a:rPr lang="sr-Latn-RS" sz="1400" dirty="0" smtClean="0"/>
              <a:t>. U nastavku dajem primer jednog, </a:t>
            </a:r>
            <a:r>
              <a:rPr lang="sr-Latn-RS" sz="1400" dirty="0"/>
              <a:t>po mom mišljenju, </a:t>
            </a:r>
            <a:r>
              <a:rPr lang="sr-Latn-RS" sz="1400" dirty="0" smtClean="0"/>
              <a:t>najreprezentativnijeg.</a:t>
            </a:r>
          </a:p>
          <a:p>
            <a:r>
              <a:rPr lang="sr-Latn-RS" sz="1400" dirty="0"/>
              <a:t> </a:t>
            </a:r>
            <a:r>
              <a:rPr lang="sr-Latn-RS" sz="1400" dirty="0" smtClean="0"/>
              <a:t>                                                               </a:t>
            </a:r>
            <a:r>
              <a:rPr lang="sr-Latn-RS" sz="4000" dirty="0" smtClean="0">
                <a:sym typeface="Wingdings"/>
              </a:rPr>
              <a:t>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93" y="373730"/>
            <a:ext cx="3255347" cy="18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7916"/>
            <a:ext cx="3565209" cy="200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2" y="4149080"/>
            <a:ext cx="3995936" cy="22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3" y="512350"/>
            <a:ext cx="472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rgbClr val="C00000"/>
                </a:solidFill>
              </a:rPr>
              <a:t>NASTAVA NA DALJINU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70"/>
            <a:ext cx="90364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            </a:t>
            </a:r>
            <a:r>
              <a:rPr lang="sr-Latn-RS" sz="3200" b="1" dirty="0" smtClean="0">
                <a:solidFill>
                  <a:srgbClr val="C00000"/>
                </a:solidFill>
              </a:rPr>
              <a:t>PRIPREMA ZA ČAS</a:t>
            </a:r>
          </a:p>
          <a:p>
            <a:r>
              <a:rPr lang="sr-Latn-RS" sz="2800" b="1" dirty="0" smtClean="0">
                <a:solidFill>
                  <a:srgbClr val="00B0F0"/>
                </a:solidFill>
              </a:rPr>
              <a:t>  </a:t>
            </a:r>
            <a:r>
              <a:rPr lang="sr-Latn-RS" sz="3200" b="1" dirty="0" smtClean="0">
                <a:solidFill>
                  <a:srgbClr val="7030A0"/>
                </a:solidFill>
              </a:rPr>
              <a:t>LINK ZA ČAS </a:t>
            </a:r>
            <a:r>
              <a:rPr lang="sr-Latn-RS" sz="3600" b="1" dirty="0" smtClean="0">
                <a:solidFill>
                  <a:srgbClr val="7030A0"/>
                </a:solidFill>
                <a:sym typeface="Wingdings"/>
              </a:rPr>
              <a:t></a:t>
            </a:r>
            <a:r>
              <a:rPr lang="sr-Latn-RS" sz="3600" b="1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hlinkClick r:id="rId2"/>
              </a:rPr>
              <a:t>https://www.youtube.com/watch?v=-DZhjmv0HVo&amp;t=636s</a:t>
            </a:r>
            <a:endParaRPr lang="sr-Latn-RS" sz="1600" b="1" dirty="0" smtClean="0">
              <a:solidFill>
                <a:srgbClr val="00B0F0"/>
              </a:solidFill>
            </a:endParaRPr>
          </a:p>
          <a:p>
            <a:pPr lvl="1"/>
            <a:r>
              <a:rPr lang="sr-Latn-RS" b="1" dirty="0" smtClean="0"/>
              <a:t>Nastavna </a:t>
            </a:r>
            <a:r>
              <a:rPr lang="sr-Latn-RS" b="1" dirty="0" smtClean="0"/>
              <a:t>jedinica</a:t>
            </a:r>
            <a:r>
              <a:rPr lang="sr-Latn-RS" dirty="0" smtClean="0"/>
              <a:t>: </a:t>
            </a:r>
            <a:r>
              <a:rPr lang="sr-Latn-RS" sz="1600" dirty="0" smtClean="0"/>
              <a:t>My holidays (Past Simple)</a:t>
            </a:r>
          </a:p>
          <a:p>
            <a:pPr lvl="1"/>
            <a:r>
              <a:rPr lang="sr-Latn-RS" b="1" dirty="0" smtClean="0"/>
              <a:t>Nastavna </a:t>
            </a:r>
            <a:r>
              <a:rPr lang="sr-Latn-RS" b="1" dirty="0" smtClean="0"/>
              <a:t>oblast: </a:t>
            </a:r>
            <a:r>
              <a:rPr lang="sr-Latn-RS" sz="1600" dirty="0" smtClean="0"/>
              <a:t>Holidays</a:t>
            </a:r>
          </a:p>
          <a:p>
            <a:pPr lvl="1"/>
            <a:r>
              <a:rPr lang="sr-Latn-RS" b="1" dirty="0" smtClean="0"/>
              <a:t>Ključne </a:t>
            </a:r>
            <a:r>
              <a:rPr lang="sr-Latn-RS" b="1" dirty="0" smtClean="0"/>
              <a:t>reči: </a:t>
            </a:r>
            <a:r>
              <a:rPr lang="sr-Latn-RS" sz="1600" dirty="0" smtClean="0"/>
              <a:t>passanger, travel, holiday, mountain, forest, river,  village</a:t>
            </a:r>
          </a:p>
          <a:p>
            <a:r>
              <a:rPr lang="sr-Latn-RS" sz="1600" b="1" dirty="0" smtClean="0"/>
              <a:t>       </a:t>
            </a:r>
            <a:r>
              <a:rPr lang="sr-Latn-RS" b="1" dirty="0" smtClean="0"/>
              <a:t>Tip časa: </a:t>
            </a:r>
            <a:r>
              <a:rPr lang="sr-Latn-RS" sz="1600" dirty="0" smtClean="0"/>
              <a:t>obrada </a:t>
            </a:r>
          </a:p>
          <a:p>
            <a:r>
              <a:rPr lang="sr-Latn-RS" sz="1600" dirty="0" smtClean="0"/>
              <a:t>       </a:t>
            </a:r>
            <a:r>
              <a:rPr lang="sr-Latn-RS" b="1" dirty="0" smtClean="0"/>
              <a:t>Oblik rada: </a:t>
            </a:r>
            <a:r>
              <a:rPr lang="sr-Latn-RS" sz="1600" dirty="0" smtClean="0"/>
              <a:t>frontalni</a:t>
            </a:r>
          </a:p>
          <a:p>
            <a:r>
              <a:rPr lang="sr-Latn-RS" sz="1600" b="1" dirty="0"/>
              <a:t> </a:t>
            </a:r>
            <a:r>
              <a:rPr lang="sr-Latn-RS" sz="1600" b="1" dirty="0" smtClean="0"/>
              <a:t>      </a:t>
            </a:r>
            <a:r>
              <a:rPr lang="sr-Latn-RS" b="1" dirty="0" smtClean="0"/>
              <a:t>Razred:</a:t>
            </a:r>
            <a:r>
              <a:rPr lang="sr-Latn-RS" sz="1600" b="1" dirty="0" smtClean="0"/>
              <a:t> </a:t>
            </a:r>
            <a:r>
              <a:rPr lang="sr-Latn-RS" sz="1600" dirty="0" smtClean="0"/>
              <a:t>peti</a:t>
            </a:r>
          </a:p>
          <a:p>
            <a:r>
              <a:rPr lang="sr-Latn-RS" sz="1600" dirty="0" smtClean="0"/>
              <a:t>       </a:t>
            </a:r>
            <a:r>
              <a:rPr lang="sr-Latn-RS" b="1" dirty="0" smtClean="0"/>
              <a:t>Cilj časa: </a:t>
            </a:r>
            <a:r>
              <a:rPr lang="sr-Latn-RS" sz="1600" dirty="0" smtClean="0"/>
              <a:t>razvijanje pozitivnog odnosa prema prirodnom okruženju kroz usvajanje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novog vokabulara (geografski pojmovi vezani za reljef) kao i usvajanje   </a:t>
            </a:r>
          </a:p>
          <a:p>
            <a:r>
              <a:rPr lang="sr-Latn-RS" sz="1600" dirty="0" smtClean="0"/>
              <a:t>                   potvrdnog oblika prostog prošlog vremena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</a:t>
            </a:r>
            <a:r>
              <a:rPr lang="sr-Latn-RS" b="1" dirty="0" smtClean="0"/>
              <a:t>Ishodi:</a:t>
            </a:r>
          </a:p>
          <a:p>
            <a:r>
              <a:rPr lang="sr-Latn-RS" sz="1600" dirty="0" smtClean="0"/>
              <a:t>                    - učenik je u stanju da prepozna i imenuje pojmove koji se odnose na temu 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(geografski pojmovi vezani za reljef)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-učenik je u stanju da razume jednostavne opise predmeta i mesta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- učenik je u stanju da opiše neki istorijski događaj(događaje iz svog života)</a:t>
            </a:r>
          </a:p>
          <a:p>
            <a:r>
              <a:rPr lang="sr-Latn-RS" sz="1600" dirty="0" smtClean="0"/>
              <a:t>                     koristeći prošlo prosto vreme    </a:t>
            </a:r>
          </a:p>
          <a:p>
            <a:r>
              <a:rPr lang="sr-Latn-RS" sz="1600" dirty="0" smtClean="0"/>
              <a:t>   </a:t>
            </a:r>
          </a:p>
          <a:p>
            <a:r>
              <a:rPr lang="sr-Latn-RS" b="1" dirty="0" smtClean="0"/>
              <a:t>     Korelacija:</a:t>
            </a:r>
            <a:r>
              <a:rPr lang="sr-Latn-RS" sz="1600" dirty="0" smtClean="0"/>
              <a:t> srpski jezik, geografija, istorija, muzičko</a:t>
            </a:r>
          </a:p>
          <a:p>
            <a:endParaRPr lang="sr-Latn-RS" sz="1600" dirty="0" smtClean="0"/>
          </a:p>
          <a:p>
            <a:r>
              <a:rPr lang="sr-Latn-RS" b="1" dirty="0" smtClean="0"/>
              <a:t>     Međupredmetne kompetencije: </a:t>
            </a:r>
            <a:r>
              <a:rPr lang="sr-Latn-RS" sz="1600" dirty="0" smtClean="0"/>
              <a:t>estetička kompetencija, odgovornost prema okolini,  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kompetencija za učenje, digitalna kompetencija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9944">
            <a:off x="345962" y="4125262"/>
            <a:ext cx="740448" cy="74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996">
            <a:off x="7143390" y="4987836"/>
            <a:ext cx="1055584" cy="554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482">
            <a:off x="7443261" y="1468899"/>
            <a:ext cx="1391585" cy="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60444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>
                <a:solidFill>
                  <a:srgbClr val="FF0000"/>
                </a:solidFill>
              </a:rPr>
              <a:t>    </a:t>
            </a:r>
            <a:r>
              <a:rPr lang="sr-Latn-RS" sz="4400" b="1" dirty="0" smtClean="0">
                <a:solidFill>
                  <a:srgbClr val="C00000"/>
                </a:solidFill>
              </a:rPr>
              <a:t>REČ</a:t>
            </a:r>
            <a:r>
              <a:rPr lang="sr-Latn-RS" sz="4400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</a:p>
          <a:p>
            <a:endParaRPr lang="sr-Latn-RS" dirty="0"/>
          </a:p>
          <a:p>
            <a:pPr marL="227013"/>
            <a:r>
              <a:rPr lang="sr-Latn-RS" sz="1600" dirty="0" smtClean="0"/>
              <a:t>Umesto da novi vokabular i gramatiku</a:t>
            </a:r>
          </a:p>
          <a:p>
            <a:pPr marL="227013"/>
            <a:r>
              <a:rPr lang="sr-Latn-RS" sz="1600" dirty="0" smtClean="0"/>
              <a:t>(Past Simple Tense) učenicima </a:t>
            </a:r>
          </a:p>
          <a:p>
            <a:pPr marL="227013"/>
            <a:r>
              <a:rPr lang="sr-Latn-RS" sz="1600" dirty="0"/>
              <a:t>p</a:t>
            </a:r>
            <a:r>
              <a:rPr lang="sr-Latn-RS" sz="1600" dirty="0" smtClean="0"/>
              <a:t>rezentujem kroz lekciju iz udžbenika,</a:t>
            </a:r>
          </a:p>
          <a:p>
            <a:pPr marL="227013"/>
            <a:r>
              <a:rPr lang="sr-Latn-RS" sz="1600" dirty="0" smtClean="0"/>
              <a:t>odlučila sam se za malo ličniji pristup.</a:t>
            </a:r>
          </a:p>
          <a:p>
            <a:pPr marL="227013"/>
            <a:r>
              <a:rPr lang="sr-Latn-RS" sz="1600" dirty="0" smtClean="0"/>
              <a:t>Kroz jedan kratak </a:t>
            </a:r>
            <a:r>
              <a:rPr lang="sr-Latn-RS" sz="1600" dirty="0" smtClean="0"/>
              <a:t>putopis (</a:t>
            </a:r>
            <a:r>
              <a:rPr lang="sr-Latn-RS" sz="1600" dirty="0" smtClean="0"/>
              <a:t>praćen</a:t>
            </a:r>
          </a:p>
          <a:p>
            <a:pPr marL="227013"/>
            <a:r>
              <a:rPr lang="sr-Latn-RS" sz="1600" dirty="0" smtClean="0"/>
              <a:t>kolažom fotografija i video snimaka), </a:t>
            </a:r>
          </a:p>
          <a:p>
            <a:pPr marL="227013"/>
            <a:r>
              <a:rPr lang="sr-Latn-RS" sz="1600" dirty="0" smtClean="0"/>
              <a:t>ispričala sam svoje anegdote i doživljaje</a:t>
            </a:r>
          </a:p>
          <a:p>
            <a:pPr marL="227013"/>
            <a:r>
              <a:rPr lang="sr-Latn-RS" sz="1600" dirty="0" smtClean="0"/>
              <a:t>sa putovanja, </a:t>
            </a:r>
            <a:r>
              <a:rPr lang="sr-Latn-RS" sz="1600" dirty="0" smtClean="0"/>
              <a:t>„pokrivši“ </a:t>
            </a:r>
            <a:r>
              <a:rPr lang="sr-Latn-RS" sz="1600" dirty="0" smtClean="0"/>
              <a:t>pritom </a:t>
            </a:r>
          </a:p>
          <a:p>
            <a:pPr marL="227013"/>
            <a:r>
              <a:rPr lang="sr-Latn-RS" sz="1600" dirty="0" smtClean="0"/>
              <a:t>predviđeni vokabular. 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sz="1600" dirty="0" smtClean="0"/>
              <a:t>                                                                   </a:t>
            </a:r>
          </a:p>
          <a:p>
            <a:endParaRPr lang="sr-Latn-RS" sz="1600" dirty="0"/>
          </a:p>
          <a:p>
            <a:endParaRPr lang="sr-Latn-RS" sz="1600" dirty="0" smtClean="0"/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 Na kraju časa, igramo igru povezivanja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 naučenog vokabulara, čime proveravamo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 usvojenost reči i termina sa </a:t>
            </a:r>
            <a:r>
              <a:rPr lang="sr-Latn-RS" sz="1600" dirty="0" smtClean="0"/>
              <a:t>časa (</a:t>
            </a:r>
            <a:r>
              <a:rPr lang="sr-Latn-RS" sz="1600" dirty="0" smtClean="0"/>
              <a:t>što često                                                                   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 praktikujem i na </a:t>
            </a:r>
            <a:r>
              <a:rPr lang="sr-Latn-RS" sz="1600" dirty="0" smtClean="0"/>
              <a:t>„redovnim“ </a:t>
            </a:r>
            <a:r>
              <a:rPr lang="sr-Latn-RS" sz="1600" dirty="0" smtClean="0"/>
              <a:t>časovima).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                  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58" y="404664"/>
            <a:ext cx="5072941" cy="285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046873" cy="249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63" y="366555"/>
            <a:ext cx="864096" cy="48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814">
            <a:off x="5027825" y="3616347"/>
            <a:ext cx="1756748" cy="9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55780">
            <a:off x="146569" y="225605"/>
            <a:ext cx="61926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               </a:t>
            </a:r>
            <a:r>
              <a:rPr lang="sr-Latn-RS" sz="4400" b="1" dirty="0" smtClean="0">
                <a:solidFill>
                  <a:srgbClr val="C00000"/>
                </a:solidFill>
              </a:rPr>
              <a:t>MUZIKA</a:t>
            </a:r>
          </a:p>
          <a:p>
            <a:endParaRPr lang="sr-Latn-RS" dirty="0" smtClean="0"/>
          </a:p>
          <a:p>
            <a:r>
              <a:rPr lang="sr-Latn-RS" dirty="0" smtClean="0"/>
              <a:t> Na svojim časovima (kako realnim, tako i virtuelnim) trudim se da što više koristim popularnu muziku, kako modernu (blisku učenicima), tako i starije </a:t>
            </a:r>
            <a:r>
              <a:rPr lang="en-US" dirty="0" smtClean="0"/>
              <a:t>pop</a:t>
            </a:r>
            <a:r>
              <a:rPr lang="sr-Latn-RS" dirty="0" smtClean="0"/>
              <a:t> i </a:t>
            </a:r>
            <a:r>
              <a:rPr lang="en-US" dirty="0" err="1" smtClean="0"/>
              <a:t>rok</a:t>
            </a:r>
            <a:r>
              <a:rPr lang="sr-Latn-RS" dirty="0" smtClean="0"/>
              <a:t> hitove (kroz koje se učenici upoznaju sa baštinom svetske popularne muzike). Tako sam i ovaj čas započela i završila taktovima popularne pesme Igija Popa </a:t>
            </a:r>
            <a:r>
              <a:rPr lang="sr-Latn-RS" dirty="0" smtClean="0"/>
              <a:t>„</a:t>
            </a:r>
            <a:r>
              <a:rPr lang="sr-Latn-RS" dirty="0" err="1" smtClean="0"/>
              <a:t>Passanger</a:t>
            </a:r>
            <a:r>
              <a:rPr lang="sr-Latn-RS" dirty="0" smtClean="0"/>
              <a:t>“, </a:t>
            </a:r>
            <a:r>
              <a:rPr lang="sr-Latn-RS" dirty="0" smtClean="0"/>
              <a:t>najpre originalnom verzijom, a zatim i sviranjem pesme na gitari (u</a:t>
            </a:r>
            <a:r>
              <a:rPr lang="en-US" dirty="0" smtClean="0"/>
              <a:t> </a:t>
            </a:r>
            <a:r>
              <a:rPr lang="sr-Latn-RS" dirty="0" smtClean="0"/>
              <a:t>praksi se pokazalo da </a:t>
            </a:r>
            <a:r>
              <a:rPr lang="en-US" dirty="0" smtClean="0"/>
              <a:t>u</a:t>
            </a:r>
            <a:r>
              <a:rPr lang="sr-Latn-RS" dirty="0" smtClean="0"/>
              <a:t>čenici vole da uče jezik kroz pesmu i muziku). Ovu pesmu sam odabrala zato što uvodi temu časa, ima </a:t>
            </a:r>
            <a:r>
              <a:rPr lang="sr-Latn-RS" dirty="0" smtClean="0"/>
              <a:t>„zaraznu“ </a:t>
            </a:r>
            <a:r>
              <a:rPr lang="sr-Latn-RS" dirty="0" smtClean="0"/>
              <a:t>melodiju i pokreće na </a:t>
            </a:r>
            <a:r>
              <a:rPr lang="sr-Latn-RS" dirty="0" smtClean="0"/>
              <a:t>„akciju“.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719170" cy="265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996">
            <a:off x="6894210" y="1087606"/>
            <a:ext cx="1858008" cy="975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9">
            <a:off x="1059646" y="5086772"/>
            <a:ext cx="2081974" cy="1093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081">
            <a:off x="3107876" y="321668"/>
            <a:ext cx="878508" cy="4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7722">
            <a:off x="375607" y="593834"/>
            <a:ext cx="35283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olidFill>
                  <a:srgbClr val="C00000"/>
                </a:solidFill>
              </a:rPr>
              <a:t>GLUMA</a:t>
            </a:r>
          </a:p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Nije lako predavati gramatiku tinejdžerima. To je obično deo koji  učenike </a:t>
            </a:r>
            <a:r>
              <a:rPr lang="sr-Latn-RS" dirty="0" smtClean="0"/>
              <a:t>„</a:t>
            </a:r>
            <a:r>
              <a:rPr lang="en-US" dirty="0" err="1" smtClean="0"/>
              <a:t>smara</a:t>
            </a:r>
            <a:r>
              <a:rPr lang="sr-Latn-RS" dirty="0" smtClean="0"/>
              <a:t>“, pravila</a:t>
            </a:r>
            <a:r>
              <a:rPr lang="sr-Latn-RS" dirty="0" smtClean="0"/>
              <a:t>, konstrukcije, </a:t>
            </a:r>
            <a:r>
              <a:rPr lang="sr-Latn-RS" dirty="0" smtClean="0"/>
              <a:t>nastavci ...). </a:t>
            </a:r>
            <a:r>
              <a:rPr lang="sr-Latn-RS" dirty="0" smtClean="0"/>
              <a:t>Na ovom času sam se potrudila da taj </a:t>
            </a:r>
            <a:r>
              <a:rPr lang="sr-Latn-RS" dirty="0" smtClean="0"/>
              <a:t>deo (</a:t>
            </a:r>
            <a:r>
              <a:rPr lang="sr-Latn-RS" dirty="0" smtClean="0"/>
              <a:t>prošlo vreme-potvrdni oblik) učenicima približim na nesvakidašnji </a:t>
            </a:r>
            <a:r>
              <a:rPr lang="sr-Latn-RS" dirty="0" smtClean="0"/>
              <a:t>način - </a:t>
            </a:r>
            <a:r>
              <a:rPr lang="sr-Latn-RS" dirty="0" smtClean="0"/>
              <a:t>glumeći starca koji predstavlja prošlo </a:t>
            </a:r>
            <a:r>
              <a:rPr lang="sr-Latn-RS" dirty="0" smtClean="0"/>
              <a:t>vreme (</a:t>
            </a:r>
            <a:r>
              <a:rPr lang="sr-Latn-RS" dirty="0" smtClean="0"/>
              <a:t>analogija između starosti i prošlosti). </a:t>
            </a:r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sr-Latn-RS" dirty="0" smtClean="0"/>
              <a:t>što je zanimljivo videti nastavnika (nastavnicu) u jednoj ovakvoj ulozi, učenicima će se, nadam se, kroz ovakvu analogiju lakše urezati </a:t>
            </a:r>
            <a:r>
              <a:rPr lang="sr-Latn-RS" dirty="0"/>
              <a:t>pravila za prošlo </a:t>
            </a:r>
            <a:r>
              <a:rPr lang="sr-Latn-RS" dirty="0" smtClean="0"/>
              <a:t>vreme.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47" y="1196752"/>
            <a:ext cx="5151218" cy="28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969">
            <a:off x="5455628" y="4283261"/>
            <a:ext cx="2324645" cy="232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969">
            <a:off x="2209394" y="618269"/>
            <a:ext cx="646845" cy="6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8769"/>
            <a:ext cx="3600400" cy="1935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98" y="899028"/>
            <a:ext cx="3384376" cy="1898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27924"/>
            <a:ext cx="3888432" cy="226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" y="3212976"/>
            <a:ext cx="3458894" cy="2589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0352" y="273710"/>
            <a:ext cx="131810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endParaRPr lang="sr-Latn-RS" sz="2000" b="1" dirty="0" smtClean="0">
              <a:solidFill>
                <a:srgbClr val="FF0000"/>
              </a:solidFill>
            </a:endParaRPr>
          </a:p>
          <a:p>
            <a:r>
              <a:rPr lang="sr-Latn-RS" sz="1400" dirty="0" smtClean="0"/>
              <a:t>Učenici su dobili domaći zadatak da naprave PPT prezentaciju jednog svog odmora po uzoru na kolaž-putopis sa jutjub časa. Ovo su delovi njihovih prezentacija,</a:t>
            </a:r>
          </a:p>
          <a:p>
            <a:r>
              <a:rPr lang="sr-Latn-RS" sz="1400" dirty="0" smtClean="0"/>
              <a:t>u </a:t>
            </a:r>
            <a:r>
              <a:rPr lang="sr-Latn-RS" sz="1400" dirty="0" smtClean="0"/>
              <a:t>kojima su uspešno upotrebili vokabular sa časa (geografski </a:t>
            </a:r>
          </a:p>
          <a:p>
            <a:r>
              <a:rPr lang="sr-Latn-RS" sz="1400" dirty="0" smtClean="0"/>
              <a:t>pojmovi) i primenili prosto prošlo vreme.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</a:rPr>
              <a:t>GALERIJA  UČENIČKIH  RADOVA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00729">
            <a:off x="2209343" y="563690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latin typeface="Lucida Calligraphy" panose="03010101010101010101" pitchFamily="66" charset="0"/>
              </a:rPr>
              <a:t>Well done!!!</a:t>
            </a:r>
            <a:endParaRPr lang="en-US" sz="32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759</TotalTime>
  <Words>721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Georgia</vt:lpstr>
      <vt:lpstr>Lucida Calligraphy</vt:lpstr>
      <vt:lpstr>Trebuchet MS</vt:lpstr>
      <vt:lpstr>Wingdings</vt:lpstr>
      <vt:lpstr>Slipstream</vt:lpstr>
      <vt:lpstr> Moja YouTube učionica      Mesto gde nastaje čarolija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Multimedijalni pristup nastavi na daljinu-reč, muzika, gluma</dc:title>
  <dc:creator>Windows User</dc:creator>
  <cp:lastModifiedBy>Zee Mar</cp:lastModifiedBy>
  <cp:revision>69</cp:revision>
  <dcterms:created xsi:type="dcterms:W3CDTF">2020-05-09T12:54:44Z</dcterms:created>
  <dcterms:modified xsi:type="dcterms:W3CDTF">2020-05-27T13:42:03Z</dcterms:modified>
</cp:coreProperties>
</file>