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6" r:id="rId8"/>
    <p:sldId id="277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743"/>
    <a:srgbClr val="CFE313"/>
    <a:srgbClr val="6BF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707" autoAdjust="0"/>
  </p:normalViewPr>
  <p:slideViewPr>
    <p:cSldViewPr>
      <p:cViewPr>
        <p:scale>
          <a:sx n="80" d="100"/>
          <a:sy n="80" d="100"/>
        </p:scale>
        <p:origin x="-1104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C80A4-49C5-49EF-9DAD-431F2F11411E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ULOGA RODITELJA DJECE OŠTEĆENOG SLUHA NA USPJEH U UČENJU - Autor: Atifa Šaljić OŠ "Rifat Burdžović Tršo" Tutin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973D-4F39-4C2B-B557-97311ACC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636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3BB6B-EE1A-4AF2-A35B-F91A0969ED61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ULOGA RODITELJA DJECE OŠTEĆENOG SLUHA NA USPJEH U UČENJU - Autor: Atifa Šaljić OŠ "Rifat Burdžović Tršo" Tutin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7EA6C-1125-4F9D-816D-E156911A5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5478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ULOGA RODITELJA DJECE OŠTEĆENOG SLUHA NA USPJEH U UČENJU - Autor: Atifa Šaljić OŠ "Rifat Burdžović Tršo" Tutin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EA0E5E-CC93-4C97-8A4C-5024A4A8DA2A}" type="datetime1">
              <a:rPr lang="en-US" smtClean="0"/>
              <a:t>5/31/2020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43B6B-8275-4635-8BC4-B36B596FBF49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C86EF35-E254-4F50-A8EE-5E4398697FD9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BA3742-6FDA-4023-9024-F81A050AAC6C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823AD5-25A9-4D11-92C0-B350974DAB54}" type="datetime1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746ACD-9F3A-47B5-B442-FABE94A0E242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7281A9-BA4D-4F31-99E6-BB60686358BB}" type="datetime1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D6D446-6F17-4F4A-AE77-0D6DFF2F1D6B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345865-008C-4A12-8A48-7263C7BFDC0A}" type="datetime1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C3560-1A27-4447-A4A2-9D4B7DC3922F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AF96DD-D83B-4D4D-8CA8-94CBFC317901}" type="datetime1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CEC1FA-EE4A-48EA-BECE-F64C38EF11F9}" type="datetime1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2800" dirty="0" smtClean="0"/>
              <a:t>„Vodeni cvjetovi“</a:t>
            </a:r>
            <a:br>
              <a:rPr lang="bs-Latn-BA" sz="2800" dirty="0" smtClean="0"/>
            </a:br>
            <a:r>
              <a:rPr lang="bs-Latn-BA" sz="2800" dirty="0" smtClean="0"/>
              <a:t>Ahmed hromadzić</a:t>
            </a:r>
            <a:br>
              <a:rPr lang="bs-Latn-BA" sz="2800" dirty="0" smtClean="0"/>
            </a:br>
            <a:r>
              <a:rPr lang="bs-Latn-BA" sz="2800" dirty="0" smtClean="0"/>
              <a:t>Obrada bajke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81400"/>
            <a:ext cx="5114778" cy="1059712"/>
          </a:xfrm>
        </p:spPr>
        <p:txBody>
          <a:bodyPr>
            <a:normAutofit fontScale="92500" lnSpcReduction="10000"/>
          </a:bodyPr>
          <a:lstStyle/>
          <a:p>
            <a:endParaRPr lang="bs-Latn-BA" sz="1600" dirty="0" smtClean="0"/>
          </a:p>
          <a:p>
            <a:r>
              <a:rPr lang="bs-Latn-BA" sz="1600" dirty="0" smtClean="0"/>
              <a:t>Nastavni predmet: Bosanski jezik</a:t>
            </a:r>
            <a:endParaRPr lang="bs-Latn-BA" sz="1600" dirty="0"/>
          </a:p>
          <a:p>
            <a:endParaRPr lang="bs-Latn-BA" sz="1600" dirty="0" smtClean="0"/>
          </a:p>
          <a:p>
            <a:r>
              <a:rPr lang="bs-Latn-BA" sz="1600" dirty="0" smtClean="0"/>
              <a:t>Autor: Atifa Šaljić  OŠ „Rifat Burdžović Tršo“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236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sz="3600" dirty="0" smtClean="0"/>
              <a:t>Hvala na pažnji !</a:t>
            </a:r>
          </a:p>
          <a:p>
            <a:pPr marL="0" indent="0" algn="ctr">
              <a:buNone/>
            </a:pPr>
            <a:endParaRPr lang="bs-Latn-BA" sz="3600" dirty="0"/>
          </a:p>
          <a:p>
            <a:pPr marL="0" indent="0" algn="ctr">
              <a:buNone/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FD2F257-7873-4B3A-829D-7BC29E524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679194"/>
            <a:ext cx="466177" cy="4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2000" dirty="0" smtClean="0"/>
              <a:t>                           „Vodeni cvjetovi“</a:t>
            </a:r>
            <a:br>
              <a:rPr lang="bs-Latn-BA" sz="2000" dirty="0" smtClean="0"/>
            </a:br>
            <a:r>
              <a:rPr lang="bs-Latn-BA" sz="2000" dirty="0"/>
              <a:t> </a:t>
            </a:r>
            <a:r>
              <a:rPr lang="bs-Latn-BA" sz="2000" dirty="0" smtClean="0"/>
              <a:t>                          Ahmed hromadzić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450"/>
            <a:ext cx="7239000" cy="4846320"/>
          </a:xfrm>
        </p:spPr>
        <p:txBody>
          <a:bodyPr>
            <a:normAutofit/>
          </a:bodyPr>
          <a:lstStyle/>
          <a:p>
            <a:endParaRPr lang="bs-Latn-BA" sz="1200" dirty="0" smtClean="0"/>
          </a:p>
          <a:p>
            <a:endParaRPr lang="bs-Latn-BA" sz="1200" dirty="0"/>
          </a:p>
          <a:p>
            <a:r>
              <a:rPr lang="bs-Latn-BA" sz="1600" dirty="0"/>
              <a:t>Sta je to književnost</a:t>
            </a:r>
            <a:r>
              <a:rPr lang="bs-Latn-BA" sz="1600" dirty="0" smtClean="0"/>
              <a:t>?                                     </a:t>
            </a:r>
            <a:endParaRPr lang="bs-Latn-BA" sz="1600" dirty="0"/>
          </a:p>
          <a:p>
            <a:r>
              <a:rPr lang="bs-Latn-BA" sz="1600" dirty="0"/>
              <a:t>Kako se dijeli književnost?</a:t>
            </a:r>
          </a:p>
          <a:p>
            <a:r>
              <a:rPr lang="bs-Latn-BA" sz="1600" dirty="0"/>
              <a:t>Koja je razlika između  narodne i umjetničke književnosti</a:t>
            </a:r>
            <a:r>
              <a:rPr lang="bs-Latn-BA" sz="1600" dirty="0" smtClean="0"/>
              <a:t>?</a:t>
            </a:r>
          </a:p>
          <a:p>
            <a:r>
              <a:rPr lang="bs-Latn-BA" sz="1600" dirty="0" smtClean="0"/>
              <a:t>Kako se još dijeli književnost? (Epiku i liriku). Šta spada u Epiku, a šta u liriku?</a:t>
            </a:r>
            <a:endParaRPr lang="bs-Latn-BA" sz="1600" dirty="0"/>
          </a:p>
          <a:p>
            <a:r>
              <a:rPr lang="bs-Latn-BA" sz="1600" dirty="0" smtClean="0"/>
              <a:t>Hajde da se podsjetimo bajki.  </a:t>
            </a:r>
          </a:p>
          <a:p>
            <a:endParaRPr lang="bs-Latn-BA" sz="1600" dirty="0" smtClean="0"/>
          </a:p>
          <a:p>
            <a:r>
              <a:rPr lang="bs-Latn-BA" sz="1600" dirty="0" smtClean="0"/>
              <a:t>Bajke su posebna književna vrsta, a može biti narodna i umjetnička. Radnja je uglavnom obilježena između dobra i zla. Likovi su često ustaljeni (prinčevi, princeze, vještice, vitezovi, vile) sa primjesom nečeg natprirodnog (zmajevi, divovi, vile...)</a:t>
            </a:r>
          </a:p>
          <a:p>
            <a:endParaRPr lang="bs-Latn-BA" sz="1600" dirty="0" smtClean="0"/>
          </a:p>
          <a:p>
            <a:r>
              <a:rPr lang="bs-Latn-BA" sz="1600" dirty="0" smtClean="0"/>
              <a:t>Bajka „Vodeni cvjetovi“ (str 120. ) Ahmed Hromadzić. </a:t>
            </a:r>
          </a:p>
          <a:p>
            <a:pPr marL="0" indent="0">
              <a:buNone/>
            </a:pPr>
            <a:r>
              <a:rPr lang="bs-Latn-BA" sz="1200" dirty="0" smtClean="0"/>
              <a:t> </a:t>
            </a:r>
            <a:endParaRPr lang="en-US" sz="1200" dirty="0"/>
          </a:p>
        </p:txBody>
      </p:sp>
      <p:pic>
        <p:nvPicPr>
          <p:cNvPr id="4" name="Picture 2" descr="C:\Users\Saljic\Downloads\Liji2_no_b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805" y="914400"/>
            <a:ext cx="2743200" cy="156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pPr algn="ctr"/>
            <a:r>
              <a:rPr lang="bs-Latn-BA" dirty="0" smtClean="0"/>
              <a:t>Biografija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3886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1720840"/>
            <a:ext cx="32385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Ahmed Hromadžić (1923- 2003)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Rođen je u Bjelaju kod Bosanskog Petrovca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dje 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je završio osnovnu školu. Pedagošku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s-Latn-BA" dirty="0" smtClean="0">
                <a:latin typeface="Times New Roman" pitchFamily="18" charset="0"/>
                <a:cs typeface="Times New Roman" pitchFamily="18" charset="0"/>
              </a:rPr>
              <a:t>kademiju </a:t>
            </a:r>
            <a:r>
              <a:rPr lang="bs-Latn-BA" dirty="0">
                <a:latin typeface="Times New Roman" pitchFamily="18" charset="0"/>
                <a:cs typeface="Times New Roman" pitchFamily="18" charset="0"/>
              </a:rPr>
              <a:t>je završio u Sarajevu. Kao urednik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Izdavačkog preduzeća „Veselin Maslaša“osniva 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Dječiju biblioteku“Lastavica“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Pisao je pripovijetke i romane za djecu i odrasle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Djela su mu prevedena na mnoge svjetske jezike 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I uvrštena u izbor dječije literature i lektire u</a:t>
            </a:r>
          </a:p>
          <a:p>
            <a:r>
              <a:rPr lang="bs-Latn-BA" dirty="0">
                <a:latin typeface="Times New Roman" pitchFamily="18" charset="0"/>
                <a:cs typeface="Times New Roman" pitchFamily="18" charset="0"/>
              </a:rPr>
              <a:t>Italiji, Norveškoj i Belgiji.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7239000" cy="48463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9" name="Picture 5" descr="C:\Users\Saljic\Desktop\labudov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97"/>
            <a:ext cx="9144000" cy="424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ljic\Desktop\cvijec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9574"/>
            <a:ext cx="9144000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54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OBJASNIMO NEPOZNATE RIJEČI: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bs-Latn-BA" sz="1200" dirty="0" smtClean="0"/>
          </a:p>
        </p:txBody>
      </p:sp>
      <p:sp>
        <p:nvSpPr>
          <p:cNvPr id="5" name="Cloud Callout 4"/>
          <p:cNvSpPr/>
          <p:nvPr/>
        </p:nvSpPr>
        <p:spPr>
          <a:xfrm>
            <a:off x="4800600" y="1268681"/>
            <a:ext cx="2819400" cy="2057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b="1" dirty="0" smtClean="0"/>
              <a:t>Iznikli </a:t>
            </a:r>
          </a:p>
          <a:p>
            <a:pPr algn="ctr"/>
            <a:r>
              <a:rPr lang="bs-Latn-BA" i="1" dirty="0" smtClean="0">
                <a:solidFill>
                  <a:schemeClr val="tx1"/>
                </a:solidFill>
              </a:rPr>
              <a:t>izraslo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876800" y="4095997"/>
            <a:ext cx="3009900" cy="2286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b="1" dirty="0" smtClean="0"/>
              <a:t>Opasa </a:t>
            </a:r>
          </a:p>
          <a:p>
            <a:pPr algn="ctr"/>
            <a:r>
              <a:rPr lang="bs-Latn-BA" b="1" i="1" dirty="0" smtClean="0">
                <a:solidFill>
                  <a:schemeClr val="tx1"/>
                </a:solidFill>
              </a:rPr>
              <a:t>Obgrli, ogrnuti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399803" y="4114800"/>
            <a:ext cx="3066308" cy="18753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b="1" dirty="0" smtClean="0"/>
              <a:t>Skrovišta</a:t>
            </a:r>
          </a:p>
          <a:p>
            <a:pPr algn="ctr"/>
            <a:r>
              <a:rPr lang="bs-Latn-BA" i="1" dirty="0">
                <a:solidFill>
                  <a:schemeClr val="tx1"/>
                </a:solidFill>
              </a:rPr>
              <a:t>m</a:t>
            </a:r>
            <a:r>
              <a:rPr lang="bs-Latn-BA" i="1" dirty="0" smtClean="0">
                <a:solidFill>
                  <a:schemeClr val="tx1"/>
                </a:solidFill>
              </a:rPr>
              <a:t>jesto skrivanja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399803" y="1447800"/>
            <a:ext cx="3066308" cy="1981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b="1" dirty="0" smtClean="0"/>
              <a:t>Tetrijeb</a:t>
            </a:r>
          </a:p>
          <a:p>
            <a:pPr algn="ctr"/>
            <a:r>
              <a:rPr lang="bs-Latn-BA" b="1" i="1" dirty="0">
                <a:solidFill>
                  <a:schemeClr val="tx1"/>
                </a:solidFill>
              </a:rPr>
              <a:t>p</a:t>
            </a:r>
            <a:r>
              <a:rPr lang="bs-Latn-BA" b="1" i="1" dirty="0" smtClean="0">
                <a:solidFill>
                  <a:schemeClr val="tx1"/>
                </a:solidFill>
              </a:rPr>
              <a:t>tica</a:t>
            </a:r>
          </a:p>
        </p:txBody>
      </p:sp>
    </p:spTree>
    <p:extLst>
      <p:ext uri="{BB962C8B-B14F-4D97-AF65-F5344CB8AC3E}">
        <p14:creationId xmlns:p14="http://schemas.microsoft.com/office/powerpoint/2010/main" val="36529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/>
          </a:bodyPr>
          <a:lstStyle/>
          <a:p>
            <a:pPr algn="ctr"/>
            <a:r>
              <a:rPr lang="bs-Latn-BA" sz="1800" dirty="0" smtClean="0"/>
              <a:t>Analiza teksta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loud Callout 13"/>
          <p:cNvSpPr/>
          <p:nvPr/>
        </p:nvSpPr>
        <p:spPr>
          <a:xfrm>
            <a:off x="-152400" y="1348569"/>
            <a:ext cx="4724400" cy="2209800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i="1" dirty="0" smtClean="0"/>
              <a:t>Motivi: planina, jezero, labudovi, cvijeće</a:t>
            </a:r>
          </a:p>
          <a:p>
            <a:pPr algn="ctr"/>
            <a:r>
              <a:rPr lang="bs-Latn-BA" i="1" dirty="0" smtClean="0"/>
              <a:t>Tema: </a:t>
            </a:r>
          </a:p>
          <a:p>
            <a:pPr algn="ctr"/>
            <a:r>
              <a:rPr lang="bs-Latn-BA" i="1" dirty="0" smtClean="0">
                <a:solidFill>
                  <a:schemeClr val="tx1"/>
                </a:solidFill>
              </a:rPr>
              <a:t>Labudovi i njihova čudesna igra u jezeru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85800" y="4038600"/>
            <a:ext cx="4114800" cy="1994848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i="1" dirty="0" smtClean="0"/>
              <a:t>Glavni junaci: </a:t>
            </a:r>
            <a:r>
              <a:rPr lang="bs-Latn-BA" i="1" dirty="0" smtClean="0">
                <a:solidFill>
                  <a:schemeClr val="tx1"/>
                </a:solidFill>
              </a:rPr>
              <a:t>Labudovi</a:t>
            </a:r>
          </a:p>
          <a:p>
            <a:pPr algn="ctr"/>
            <a:r>
              <a:rPr lang="bs-Latn-BA" i="1" dirty="0" smtClean="0">
                <a:solidFill>
                  <a:schemeClr val="tx1"/>
                </a:solidFill>
              </a:rPr>
              <a:t>Ideja: Sve što je lijepo, kratko traje!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5486400" y="1173139"/>
            <a:ext cx="2895600" cy="2560661"/>
          </a:xfrm>
          <a:prstGeom prst="wedgeRoundRectCallou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i="1" dirty="0" smtClean="0"/>
              <a:t>Mjesto radnje:</a:t>
            </a:r>
          </a:p>
          <a:p>
            <a:pPr algn="ctr"/>
            <a:r>
              <a:rPr lang="bs-Latn-BA" i="1" dirty="0" smtClean="0">
                <a:solidFill>
                  <a:schemeClr val="tx1"/>
                </a:solidFill>
              </a:rPr>
              <a:t>Na planinskom</a:t>
            </a:r>
          </a:p>
          <a:p>
            <a:pPr algn="ctr"/>
            <a:r>
              <a:rPr lang="bs-Latn-BA" i="1" dirty="0">
                <a:solidFill>
                  <a:schemeClr val="tx1"/>
                </a:solidFill>
              </a:rPr>
              <a:t>j</a:t>
            </a:r>
            <a:r>
              <a:rPr lang="bs-Latn-BA" i="1" dirty="0" smtClean="0">
                <a:solidFill>
                  <a:schemeClr val="tx1"/>
                </a:solidFill>
              </a:rPr>
              <a:t>ezeru 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5181600" y="4191000"/>
            <a:ext cx="3505200" cy="2195015"/>
          </a:xfrm>
          <a:prstGeom prst="wedgeRect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i="1" dirty="0" smtClean="0"/>
              <a:t>Vrijeme vršenja radnje:</a:t>
            </a:r>
          </a:p>
          <a:p>
            <a:pPr algn="ctr"/>
            <a:r>
              <a:rPr lang="bs-Latn-BA" i="1" dirty="0" smtClean="0">
                <a:solidFill>
                  <a:schemeClr val="tx1"/>
                </a:solidFill>
              </a:rPr>
              <a:t>Moderno doba, današnje vrijeme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pPr algn="ctr"/>
            <a:r>
              <a:rPr lang="bs-Latn-BA" dirty="0" smtClean="0"/>
              <a:t>Kreativni rad učenika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4876800" y="1600200"/>
            <a:ext cx="3886200" cy="3124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Osobine labudova:</a:t>
            </a:r>
          </a:p>
          <a:p>
            <a:pPr algn="ctr"/>
            <a:r>
              <a:rPr lang="bs-Latn-BA" sz="2000" i="1" dirty="0" smtClean="0">
                <a:latin typeface="Times New Roman" pitchFamily="18" charset="0"/>
                <a:cs typeface="Times New Roman" pitchFamily="18" charset="0"/>
              </a:rPr>
              <a:t>Kreativan , lijep, bajkovit, nestvaran, moćan, bijel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1600200"/>
            <a:ext cx="2438400" cy="1524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dirty="0" smtClean="0"/>
          </a:p>
          <a:p>
            <a:pPr algn="ctr"/>
            <a:r>
              <a:rPr lang="bs-Latn-BA" dirty="0" smtClean="0"/>
              <a:t>Napišite rečenicu u kojoj će biti iskazane osobina labuda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57200" y="3124200"/>
            <a:ext cx="2438400" cy="1752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/>
              <a:t>Na osnovu osobina labuda napišite završetak bajke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4876800"/>
            <a:ext cx="24384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 smtClean="0">
                <a:solidFill>
                  <a:schemeClr val="tx1"/>
                </a:solidFill>
              </a:rPr>
              <a:t>Nacrtajte jednu od tri bajke koju je labud stvarao/napišite pjesmu.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9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sz="4000" dirty="0"/>
              <a:t> „VODENI CVJETOVI“</a:t>
            </a:r>
            <a:br>
              <a:rPr lang="bs-Latn-BA" sz="4000" dirty="0"/>
            </a:br>
            <a:r>
              <a:rPr lang="bs-Latn-BA" sz="4000" dirty="0"/>
              <a:t>                   AHMED HROMADZIĆ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bs-Latn-BA" sz="29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bs-Latn-BA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Planirani načini vrednovanja – instrument kojim bi učenici samovrednovali rad grupe čiji su bili članovi:</a:t>
            </a:r>
          </a:p>
          <a:p>
            <a:pPr marL="0" indent="0">
              <a:buNone/>
            </a:pP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Semafor osjećanja (nacrtaj odgovarajući ):</a:t>
            </a:r>
          </a:p>
          <a:p>
            <a:pPr marL="0" indent="0">
              <a:buNone/>
            </a:pP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0" indent="0">
              <a:buNone/>
            </a:pPr>
            <a:endParaRPr lang="bs-Latn-BA" sz="29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bs-Latn-BA" sz="2900" dirty="0" smtClean="0">
                <a:latin typeface="Times New Roman" pitchFamily="18" charset="0"/>
                <a:cs typeface="Times New Roman" pitchFamily="18" charset="0"/>
              </a:rPr>
              <a:t>li </a:t>
            </a: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bs-Latn-BA" sz="2900" dirty="0" smtClean="0">
                <a:latin typeface="Times New Roman" pitchFamily="18" charset="0"/>
                <a:cs typeface="Times New Roman" pitchFamily="18" charset="0"/>
              </a:rPr>
              <a:t>vama sada </a:t>
            </a: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preovladavala emocija sreće </a:t>
            </a:r>
            <a:r>
              <a:rPr lang="bs-Latn-BA" sz="29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bs-Latn-BA" sz="29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Da li vam se svidio ovaj način rada ?</a:t>
            </a:r>
          </a:p>
          <a:p>
            <a:pPr marL="457200" indent="-457200">
              <a:buAutoNum type="arabicPeriod"/>
            </a:pP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Kako ste se osjećali dok ste radili iz svoje kuće?</a:t>
            </a:r>
          </a:p>
          <a:p>
            <a:pPr marL="457200" indent="-457200">
              <a:buAutoNum type="arabicPeriod"/>
            </a:pPr>
            <a:r>
              <a:rPr lang="bs-Latn-BA" sz="2900" dirty="0">
                <a:latin typeface="Times New Roman" pitchFamily="18" charset="0"/>
                <a:cs typeface="Times New Roman" pitchFamily="18" charset="0"/>
              </a:rPr>
              <a:t>Jeste li sretni sto ćete mijenjati kraj pripovijeteke?</a:t>
            </a:r>
            <a:endParaRPr lang="sr-Cyrl-RS" sz="2900" dirty="0">
              <a:latin typeface="Times New Roman" pitchFamily="18" charset="0"/>
              <a:cs typeface="Times New Roman" pitchFamily="18" charset="0"/>
            </a:endParaRPr>
          </a:p>
          <a:p>
            <a:endParaRPr lang="bs-Latn-BA" sz="2900" dirty="0">
              <a:latin typeface="Times New Roman" pitchFamily="18" charset="0"/>
              <a:cs typeface="Times New Roman" pitchFamily="18" charset="0"/>
            </a:endParaRPr>
          </a:p>
          <a:p>
            <a:endParaRPr lang="bs-Latn-BA" sz="2900" dirty="0">
              <a:latin typeface="Times New Roman" pitchFamily="18" charset="0"/>
              <a:cs typeface="Times New Roman" pitchFamily="18" charset="0"/>
            </a:endParaRPr>
          </a:p>
          <a:p>
            <a:endParaRPr lang="bs-Latn-BA" sz="29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FD2F257-7873-4B3A-829D-7BC29E5242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3143656"/>
            <a:ext cx="466177" cy="4377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CCA233A-5BA5-478C-8ADA-7870FF719F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226" y="3125487"/>
            <a:ext cx="471337" cy="4713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1841E32-00F4-4F9C-8D1F-4A9A4ED096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311" y="3142283"/>
            <a:ext cx="437744" cy="4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3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Pjevanje pjesme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Učenica Lejla Goruždić, inspirisana tekstom , samostalno je napisala tekst </a:t>
            </a:r>
            <a:r>
              <a:rPr lang="bs-Latn-BA" dirty="0" smtClean="0"/>
              <a:t>pjesme</a:t>
            </a:r>
            <a:r>
              <a:rPr lang="bs-Latn-BA" dirty="0" smtClean="0"/>
              <a:t>. </a:t>
            </a:r>
          </a:p>
          <a:p>
            <a:r>
              <a:rPr lang="bs-Latn-BA" dirty="0" smtClean="0"/>
              <a:t>Uz saradnju nastavnice muzičke kulture, na pisani tekst odrađen je </a:t>
            </a:r>
            <a:r>
              <a:rPr lang="bs-Latn-BA" dirty="0" smtClean="0"/>
              <a:t>aranžman</a:t>
            </a:r>
            <a:r>
              <a:rPr lang="bs-Latn-B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4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1915</TotalTime>
  <Words>367</Words>
  <Application>Microsoft Office PowerPoint</Application>
  <PresentationFormat>On-screen Show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„Vodeni cvjetovi“ Ahmed hromadzić Obrada bajke </vt:lpstr>
      <vt:lpstr>                           „Vodeni cvjetovi“                            Ahmed hromadzić</vt:lpstr>
      <vt:lpstr>Biografija </vt:lpstr>
      <vt:lpstr>PowerPoint Presentation</vt:lpstr>
      <vt:lpstr>OBJASNIMO NEPOZNATE RIJEČI:</vt:lpstr>
      <vt:lpstr>Analiza teksta</vt:lpstr>
      <vt:lpstr>Kreativni rad učenika</vt:lpstr>
      <vt:lpstr> „VODENI CVJETOVI“                    AHMED HROMADZIĆ</vt:lpstr>
      <vt:lpstr>Pjevanje pjesme</vt:lpstr>
      <vt:lpstr>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RODITELJA DJECE OŠTEĆENOG SLUHA NA USPJEH U UČENJU </dc:title>
  <dc:creator>Saljic</dc:creator>
  <cp:lastModifiedBy>Saljic</cp:lastModifiedBy>
  <cp:revision>87</cp:revision>
  <dcterms:created xsi:type="dcterms:W3CDTF">2006-08-16T00:00:00Z</dcterms:created>
  <dcterms:modified xsi:type="dcterms:W3CDTF">2020-05-31T21:05:26Z</dcterms:modified>
</cp:coreProperties>
</file>