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67" r:id="rId6"/>
    <p:sldId id="268" r:id="rId7"/>
    <p:sldId id="26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oliverapr@yahoo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miucimoengleski.weebly.com/whats-cooking-2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miucimoengleski.weebly.com/whats-cooking-2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371600"/>
            <a:ext cx="87630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 smtClean="0"/>
              <a:t>Приказ часа</a:t>
            </a:r>
            <a:br>
              <a:rPr lang="sr-Cyrl-RS" dirty="0" smtClean="0"/>
            </a:br>
            <a:r>
              <a:rPr lang="sr-Cyrl-RS" dirty="0" smtClean="0"/>
              <a:t>за потребе конкурса „Магија је у рукама наставника“</a:t>
            </a:r>
            <a:endParaRPr lang="sr-Cyrl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800600"/>
            <a:ext cx="7854696" cy="1752600"/>
          </a:xfrm>
        </p:spPr>
        <p:txBody>
          <a:bodyPr/>
          <a:lstStyle/>
          <a:p>
            <a:pPr algn="ctr"/>
            <a:r>
              <a:rPr lang="sr-Cyrl-RS" dirty="0" smtClean="0"/>
              <a:t>Оливера Илић</a:t>
            </a:r>
          </a:p>
          <a:p>
            <a:pPr algn="ctr"/>
            <a:r>
              <a:rPr lang="sr-Cyrl-RS" dirty="0" smtClean="0"/>
              <a:t>ОШ „Свети Сава“ Пожаревац</a:t>
            </a:r>
          </a:p>
          <a:p>
            <a:pPr algn="ctr"/>
            <a:r>
              <a:rPr lang="en-US" dirty="0" smtClean="0">
                <a:hlinkClick r:id="rId2"/>
              </a:rPr>
              <a:t>oliverapr@yahoo.com</a:t>
            </a:r>
            <a:r>
              <a:rPr lang="en-US" dirty="0" smtClean="0"/>
              <a:t>; 062 527 050</a:t>
            </a:r>
            <a:endParaRPr lang="sr-Cyrl-RS" dirty="0" smtClean="0"/>
          </a:p>
          <a:p>
            <a:pPr algn="l"/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4224932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57400"/>
            <a:ext cx="8229600" cy="1143000"/>
          </a:xfrm>
        </p:spPr>
        <p:txBody>
          <a:bodyPr/>
          <a:lstStyle/>
          <a:p>
            <a:pPr algn="ctr"/>
            <a:r>
              <a:rPr lang="sr-Cyrl-RS" dirty="0" smtClean="0"/>
              <a:t>Хвала на пажњи!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7612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80288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 smtClean="0"/>
              <a:t>Подаци о часу: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 smtClean="0"/>
              <a:t>Назив часа:</a:t>
            </a:r>
            <a:r>
              <a:rPr lang="en-US" dirty="0" smtClean="0"/>
              <a:t> What’s cooking?</a:t>
            </a:r>
            <a:endParaRPr lang="sr-Cyrl-RS" dirty="0" smtClean="0"/>
          </a:p>
          <a:p>
            <a:r>
              <a:rPr lang="sr-Cyrl-RS" dirty="0" smtClean="0"/>
              <a:t>Предмет:</a:t>
            </a:r>
            <a:r>
              <a:rPr lang="en-US" dirty="0" smtClean="0"/>
              <a:t> </a:t>
            </a:r>
            <a:r>
              <a:rPr lang="sr-Cyrl-RS" dirty="0" smtClean="0"/>
              <a:t>енглески језик</a:t>
            </a:r>
          </a:p>
          <a:p>
            <a:r>
              <a:rPr lang="sr-Cyrl-RS" dirty="0" smtClean="0"/>
              <a:t>Разред: 6</a:t>
            </a:r>
          </a:p>
          <a:p>
            <a:r>
              <a:rPr lang="sr-Cyrl-RS" dirty="0" smtClean="0"/>
              <a:t>Тип часа: вежбање</a:t>
            </a:r>
          </a:p>
          <a:p>
            <a:r>
              <a:rPr lang="sr-Cyrl-RS" dirty="0" smtClean="0"/>
              <a:t>Циљ часа: оспособити ученике да напишу рецепт</a:t>
            </a:r>
          </a:p>
          <a:p>
            <a:r>
              <a:rPr lang="sr-Cyrl-RS" dirty="0" smtClean="0"/>
              <a:t>Исходи: након </a:t>
            </a:r>
            <a:r>
              <a:rPr lang="sr-Cyrl-RS" dirty="0"/>
              <a:t>часа, ученици ће бити у стању да:</a:t>
            </a:r>
          </a:p>
          <a:p>
            <a:pPr marL="981075" indent="0"/>
            <a:r>
              <a:rPr lang="sr-Cyrl-RS" dirty="0"/>
              <a:t>именују предмете и уређаје у кухињи</a:t>
            </a:r>
          </a:p>
          <a:p>
            <a:pPr marL="981075" indent="0"/>
            <a:r>
              <a:rPr lang="sr-Cyrl-RS" dirty="0" smtClean="0"/>
              <a:t>именују </a:t>
            </a:r>
            <a:r>
              <a:rPr lang="sr-Cyrl-RS" dirty="0"/>
              <a:t>глаголе који означавају </a:t>
            </a:r>
            <a:r>
              <a:rPr lang="sr-Cyrl-RS" dirty="0" smtClean="0"/>
              <a:t>радње </a:t>
            </a:r>
            <a:r>
              <a:rPr lang="sr-Cyrl-RS" dirty="0"/>
              <a:t>при кувању</a:t>
            </a:r>
          </a:p>
          <a:p>
            <a:pPr marL="981075" indent="0"/>
            <a:r>
              <a:rPr lang="sr-Cyrl-RS" dirty="0"/>
              <a:t>прочитају и напишу рецепт</a:t>
            </a:r>
          </a:p>
          <a:p>
            <a:pPr marL="981075" indent="0"/>
            <a:r>
              <a:rPr lang="sr-Cyrl-RS" dirty="0"/>
              <a:t>изврше евалуацију сопственог рада као и рада својих другова</a:t>
            </a:r>
          </a:p>
          <a:p>
            <a:endParaRPr lang="sr-Cyrl-RS" dirty="0"/>
          </a:p>
          <a:p>
            <a:endParaRPr lang="en-US" dirty="0" smtClean="0"/>
          </a:p>
          <a:p>
            <a:endParaRPr lang="sr-Cyrl-RS" dirty="0" smtClean="0"/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857455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80288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 smtClean="0"/>
              <a:t>Подаци о часу: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 smtClean="0"/>
              <a:t>Облик рада:</a:t>
            </a:r>
            <a:r>
              <a:rPr lang="en-US" dirty="0" smtClean="0"/>
              <a:t> </a:t>
            </a:r>
            <a:r>
              <a:rPr lang="sr-Cyrl-RS" dirty="0" smtClean="0"/>
              <a:t>фронтални, индивидуални, у групи</a:t>
            </a:r>
          </a:p>
          <a:p>
            <a:r>
              <a:rPr lang="sr-Cyrl-RS" dirty="0" smtClean="0"/>
              <a:t>Средства рада:</a:t>
            </a:r>
            <a:r>
              <a:rPr lang="en-US" dirty="0" smtClean="0"/>
              <a:t> </a:t>
            </a:r>
            <a:r>
              <a:rPr lang="sr-Cyrl-RS" dirty="0" smtClean="0"/>
              <a:t>рачунари, телефони, вибер група одељења, радна површина </a:t>
            </a:r>
            <a:r>
              <a:rPr lang="sr-Latn-RS" dirty="0">
                <a:hlinkClick r:id="rId2"/>
              </a:rPr>
              <a:t>http://miucimoengleski.weebly.com/whats-cooking-2.html</a:t>
            </a:r>
            <a:endParaRPr lang="sr-Cyrl-RS" dirty="0" smtClean="0"/>
          </a:p>
          <a:p>
            <a:r>
              <a:rPr lang="sr-Cyrl-RS" dirty="0" smtClean="0"/>
              <a:t>Методе рада: дијалошка, метода писаних радова</a:t>
            </a:r>
          </a:p>
          <a:p>
            <a:r>
              <a:rPr lang="sr-Cyrl-RS" dirty="0" smtClean="0"/>
              <a:t>Иновације: дигитална наставна средства се користе како би се жељени исходи учења остварили путем наставе на даљину</a:t>
            </a:r>
          </a:p>
          <a:p>
            <a:r>
              <a:rPr lang="sr-Cyrl-RS" dirty="0" smtClean="0"/>
              <a:t>Литература:</a:t>
            </a:r>
          </a:p>
          <a:p>
            <a:pPr marL="539750" indent="182563"/>
            <a:r>
              <a:rPr lang="sr-Cyrl-RS" dirty="0" smtClean="0"/>
              <a:t>'</a:t>
            </a:r>
            <a:r>
              <a:rPr lang="sr-Latn-RS" dirty="0"/>
              <a:t>To the Top plus 2’, </a:t>
            </a:r>
            <a:r>
              <a:rPr lang="sr-Latn-RS" dirty="0" smtClean="0"/>
              <a:t>H.Q</a:t>
            </a:r>
            <a:r>
              <a:rPr lang="sr-Latn-RS" dirty="0"/>
              <a:t>. </a:t>
            </a:r>
            <a:r>
              <a:rPr lang="sr-Latn-RS" dirty="0" smtClean="0"/>
              <a:t>Mitchell</a:t>
            </a:r>
            <a:r>
              <a:rPr lang="sr-Cyrl-RS" dirty="0" smtClean="0"/>
              <a:t>, Дата Статус;</a:t>
            </a:r>
          </a:p>
          <a:p>
            <a:pPr marL="539750" indent="182563"/>
            <a:r>
              <a:rPr lang="sr-Cyrl-RS" dirty="0"/>
              <a:t>„Општи стандарди постигнућа за крај основног образовања за страни језик</a:t>
            </a:r>
            <a:r>
              <a:rPr lang="sr-Cyrl-RS" dirty="0" smtClean="0"/>
              <a:t>“, група </a:t>
            </a:r>
            <a:r>
              <a:rPr lang="sr-Cyrl-RS" dirty="0"/>
              <a:t>аутора, </a:t>
            </a:r>
            <a:r>
              <a:rPr lang="sr-Cyrl-RS" dirty="0" smtClean="0"/>
              <a:t>Завод </a:t>
            </a:r>
            <a:r>
              <a:rPr lang="sr-Cyrl-RS" dirty="0"/>
              <a:t>за вредновање квалитета образовања и </a:t>
            </a:r>
            <a:r>
              <a:rPr lang="sr-Cyrl-RS" dirty="0" smtClean="0"/>
              <a:t>васпитања;</a:t>
            </a:r>
            <a:endParaRPr lang="sr-Cyrl-RS" dirty="0"/>
          </a:p>
          <a:p>
            <a:pPr marL="539750" indent="182563"/>
            <a:endParaRPr lang="sr-Cyrl-RS" dirty="0"/>
          </a:p>
          <a:p>
            <a:endParaRPr lang="sr-Cyrl-RS" dirty="0"/>
          </a:p>
          <a:p>
            <a:endParaRPr lang="en-US" dirty="0" smtClean="0"/>
          </a:p>
          <a:p>
            <a:endParaRPr lang="sr-Cyrl-RS" dirty="0" smtClean="0"/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081002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56488"/>
          </a:xfrm>
        </p:spPr>
        <p:txBody>
          <a:bodyPr>
            <a:normAutofit/>
          </a:bodyPr>
          <a:lstStyle/>
          <a:p>
            <a:pPr algn="ctr"/>
            <a:r>
              <a:rPr lang="sr-Cyrl-RS" dirty="0" smtClean="0"/>
              <a:t>Уводни део часа:</a:t>
            </a:r>
            <a:endParaRPr lang="sr-Cyrl-R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334000"/>
          </a:xfrm>
        </p:spPr>
        <p:txBody>
          <a:bodyPr/>
          <a:lstStyle/>
          <a:p>
            <a:endParaRPr lang="sr-Cyrl-RS" dirty="0" smtClean="0"/>
          </a:p>
          <a:p>
            <a:r>
              <a:rPr lang="sr-Cyrl-RS" dirty="0" smtClean="0"/>
              <a:t>Наставник на почетку даје </a:t>
            </a:r>
          </a:p>
          <a:p>
            <a:pPr marL="0" indent="0">
              <a:buNone/>
            </a:pPr>
            <a:r>
              <a:rPr lang="sr-Cyrl-RS" dirty="0" smtClean="0"/>
              <a:t>инструкције за рад ученицима </a:t>
            </a:r>
          </a:p>
          <a:p>
            <a:pPr marL="0" indent="0">
              <a:buNone/>
            </a:pPr>
            <a:r>
              <a:rPr lang="sr-Cyrl-RS" dirty="0" smtClean="0"/>
              <a:t>путем вибер групе; одговара на </a:t>
            </a:r>
          </a:p>
          <a:p>
            <a:pPr marL="0" indent="0">
              <a:buNone/>
            </a:pPr>
            <a:r>
              <a:rPr lang="sr-Cyrl-RS" dirty="0" smtClean="0"/>
              <a:t>питања и решава недоумице </a:t>
            </a:r>
            <a:r>
              <a:rPr lang="en-US" dirty="0" smtClean="0"/>
              <a:t>=&gt;</a:t>
            </a:r>
            <a:endParaRPr lang="sr-Cyrl-RS" dirty="0" smtClean="0"/>
          </a:p>
          <a:p>
            <a:r>
              <a:rPr lang="sr-Cyrl-RS" dirty="0" smtClean="0"/>
              <a:t>Ученици приступају радној</a:t>
            </a:r>
          </a:p>
          <a:p>
            <a:pPr marL="0" indent="0">
              <a:buNone/>
            </a:pPr>
            <a:r>
              <a:rPr lang="sr-Cyrl-RS" dirty="0"/>
              <a:t>п</a:t>
            </a:r>
            <a:r>
              <a:rPr lang="sr-Cyrl-RS" dirty="0" smtClean="0"/>
              <a:t>овршини </a:t>
            </a:r>
            <a:r>
              <a:rPr lang="sr-Cyrl-RS" dirty="0" smtClean="0">
                <a:hlinkClick r:id="rId2"/>
              </a:rPr>
              <a:t>ЛИНК</a:t>
            </a:r>
            <a:r>
              <a:rPr lang="sr-Cyrl-RS" dirty="0" smtClean="0"/>
              <a:t> и на почетку </a:t>
            </a:r>
          </a:p>
          <a:p>
            <a:pPr marL="0" indent="0">
              <a:buNone/>
            </a:pPr>
            <a:r>
              <a:rPr lang="sr-Cyrl-RS" dirty="0" smtClean="0"/>
              <a:t>се упознају са циљевима часа</a:t>
            </a:r>
          </a:p>
          <a:p>
            <a:pPr marL="0" indent="0">
              <a:buNone/>
            </a:pPr>
            <a:endParaRPr lang="sr-Cyrl-RS" dirty="0" smtClean="0"/>
          </a:p>
          <a:p>
            <a:endParaRPr lang="sr-Cyrl-R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31" b="5791"/>
          <a:stretch/>
        </p:blipFill>
        <p:spPr bwMode="auto">
          <a:xfrm>
            <a:off x="5638800" y="1371600"/>
            <a:ext cx="3248526" cy="443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323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56488"/>
          </a:xfrm>
        </p:spPr>
        <p:txBody>
          <a:bodyPr>
            <a:normAutofit/>
          </a:bodyPr>
          <a:lstStyle/>
          <a:p>
            <a:pPr algn="ctr"/>
            <a:r>
              <a:rPr lang="sr-Cyrl-RS" dirty="0" smtClean="0"/>
              <a:t>Уводни део часа:</a:t>
            </a:r>
            <a:endParaRPr lang="sr-Cyrl-R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334000"/>
          </a:xfrm>
        </p:spPr>
        <p:txBody>
          <a:bodyPr/>
          <a:lstStyle/>
          <a:p>
            <a:endParaRPr lang="sr-Cyrl-RS" dirty="0" smtClean="0"/>
          </a:p>
          <a:p>
            <a:r>
              <a:rPr lang="sr-Cyrl-RS" dirty="0" smtClean="0"/>
              <a:t>Ученици раде 1. задатак: обнављају речи уз помоћ вежбања у коме спајају слике предмета и уређаја са њиховим називима на енглеском језику.</a:t>
            </a:r>
          </a:p>
          <a:p>
            <a:r>
              <a:rPr lang="sr-Cyrl-RS" dirty="0" smtClean="0"/>
              <a:t>Ученици раде 2. задатак: обнављају речи и изразе који се користе при кувању, тако што гледају сладшоу слика. Након тога, проверавају да ли су савладали ове изразе играјући игру Вешала.</a:t>
            </a:r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 smtClean="0"/>
          </a:p>
          <a:p>
            <a:pPr marL="0" indent="0">
              <a:buNone/>
            </a:pPr>
            <a:endParaRPr lang="sr-Cyrl-RS" dirty="0" smtClean="0"/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213766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856488"/>
          </a:xfrm>
        </p:spPr>
        <p:txBody>
          <a:bodyPr>
            <a:normAutofit/>
          </a:bodyPr>
          <a:lstStyle/>
          <a:p>
            <a:pPr algn="ctr"/>
            <a:r>
              <a:rPr lang="sr-Cyrl-RS" dirty="0" smtClean="0"/>
              <a:t>Главни део часа:</a:t>
            </a:r>
            <a:endParaRPr lang="sr-Cyrl-R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sr-Cyrl-RS" dirty="0" smtClean="0"/>
              <a:t>Ученици раде 3. задатак: упознају се са начинима писања рецепта уз помоћ два вежбања. У једном имају задатак да делове рецепта ставе у правилан редослед, а у другом да попуне празнине у тексту. </a:t>
            </a:r>
          </a:p>
          <a:p>
            <a:r>
              <a:rPr lang="sr-Cyrl-RS" dirty="0" smtClean="0"/>
              <a:t>Ученици раде 4. задатак: пишу </a:t>
            </a:r>
          </a:p>
          <a:p>
            <a:pPr marL="0" indent="269875">
              <a:buNone/>
            </a:pPr>
            <a:r>
              <a:rPr lang="sr-Cyrl-RS" dirty="0" smtClean="0"/>
              <a:t>рецепт на радној површини </a:t>
            </a:r>
          </a:p>
          <a:p>
            <a:pPr marL="0" indent="269875">
              <a:buNone/>
            </a:pPr>
            <a:r>
              <a:rPr lang="sr-Cyrl-RS" dirty="0" smtClean="0"/>
              <a:t>направљеној у падлет апликацији.</a:t>
            </a:r>
          </a:p>
          <a:p>
            <a:pPr marL="0" indent="269875">
              <a:buNone/>
            </a:pPr>
            <a:r>
              <a:rPr lang="sr-Cyrl-RS" dirty="0" smtClean="0"/>
              <a:t>Ученици са нижим нивоима </a:t>
            </a:r>
          </a:p>
          <a:p>
            <a:pPr marL="0" indent="269875">
              <a:buNone/>
            </a:pPr>
            <a:r>
              <a:rPr lang="sr-Cyrl-RS" dirty="0" smtClean="0"/>
              <a:t>постигнућа имају задатак да у </a:t>
            </a:r>
          </a:p>
          <a:p>
            <a:pPr marL="0" indent="269875">
              <a:buNone/>
            </a:pPr>
            <a:r>
              <a:rPr lang="sr-Cyrl-RS" dirty="0" smtClean="0"/>
              <a:t>свесци напишу и илуструју речи </a:t>
            </a:r>
          </a:p>
          <a:p>
            <a:pPr marL="0" indent="269875">
              <a:buNone/>
            </a:pPr>
            <a:r>
              <a:rPr lang="sr-Cyrl-RS" dirty="0" smtClean="0"/>
              <a:t>и изразе са часа. </a:t>
            </a:r>
            <a:r>
              <a:rPr lang="en-US" dirty="0" smtClean="0"/>
              <a:t>                      =&gt;</a:t>
            </a:r>
            <a:endParaRPr lang="sr-Cyrl-RS" dirty="0" smtClean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 smtClean="0"/>
          </a:p>
          <a:p>
            <a:pPr marL="0" indent="0">
              <a:buNone/>
            </a:pPr>
            <a:endParaRPr lang="sr-Cyrl-RS" dirty="0" smtClean="0"/>
          </a:p>
          <a:p>
            <a:endParaRPr lang="sr-Cyrl-R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8" t="12304" r="26776" b="9539"/>
          <a:stretch/>
        </p:blipFill>
        <p:spPr bwMode="auto">
          <a:xfrm>
            <a:off x="5867400" y="2821002"/>
            <a:ext cx="2810577" cy="381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387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56488"/>
          </a:xfrm>
        </p:spPr>
        <p:txBody>
          <a:bodyPr>
            <a:normAutofit/>
          </a:bodyPr>
          <a:lstStyle/>
          <a:p>
            <a:pPr algn="ctr"/>
            <a:r>
              <a:rPr lang="sr-Cyrl-RS" dirty="0" smtClean="0"/>
              <a:t>Завршни део часа:</a:t>
            </a:r>
            <a:endParaRPr lang="sr-Cyrl-R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5334000"/>
          </a:xfrm>
        </p:spPr>
        <p:txBody>
          <a:bodyPr/>
          <a:lstStyle/>
          <a:p>
            <a:r>
              <a:rPr lang="sr-Cyrl-RS" dirty="0" smtClean="0"/>
              <a:t>Ученици попуњавају упитник о евалуацији часа и самоевалуацији свог рада</a:t>
            </a:r>
          </a:p>
          <a:p>
            <a:r>
              <a:rPr lang="sr-Cyrl-RS" dirty="0"/>
              <a:t>Н</a:t>
            </a:r>
            <a:r>
              <a:rPr lang="sr-Cyrl-RS" dirty="0" smtClean="0"/>
              <a:t>аставник прегледа </a:t>
            </a:r>
            <a:r>
              <a:rPr lang="sr-Cyrl-RS" dirty="0"/>
              <a:t>рецепте ученика и </a:t>
            </a:r>
            <a:r>
              <a:rPr lang="sr-Cyrl-RS" dirty="0" smtClean="0"/>
              <a:t>обележава грешке; коментарише радове ученика и похваљује их. </a:t>
            </a:r>
            <a:r>
              <a:rPr lang="sr-Cyrl-RS" dirty="0"/>
              <a:t>Ученици </a:t>
            </a:r>
            <a:r>
              <a:rPr lang="sr-Cyrl-RS" dirty="0" smtClean="0"/>
              <a:t>исправљају своје грешке, читају и </a:t>
            </a:r>
            <a:r>
              <a:rPr lang="sr-Cyrl-RS" dirty="0"/>
              <a:t>прокоментаришу рецепте својих </a:t>
            </a:r>
            <a:r>
              <a:rPr lang="sr-Cyrl-RS" dirty="0" smtClean="0"/>
              <a:t>другова, испуњавају срца испод радова који им се допадају.</a:t>
            </a:r>
            <a:r>
              <a:rPr lang="en-US" dirty="0" smtClean="0"/>
              <a:t> </a:t>
            </a:r>
            <a:r>
              <a:rPr lang="sr-Cyrl-RS" dirty="0" smtClean="0"/>
              <a:t>На вибер групи, ученици дају предлоге и договарају се о сликама које ће се приказати у кувару, као и о обрасцима који ће се користити за приказ рецепта. </a:t>
            </a:r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 smtClean="0"/>
          </a:p>
          <a:p>
            <a:pPr marL="0" indent="0">
              <a:buNone/>
            </a:pPr>
            <a:endParaRPr lang="sr-Cyrl-RS" dirty="0" smtClean="0"/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81838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 smtClean="0"/>
              <a:t>Евалуација ученика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sr-Cyrl-RS" dirty="0" smtClean="0"/>
              <a:t>У упитнику који су попуњавали, ученици су написали да </a:t>
            </a:r>
            <a:r>
              <a:rPr lang="sr-Cyrl-RS" dirty="0"/>
              <a:t>су задовољни часом, </a:t>
            </a:r>
            <a:r>
              <a:rPr lang="sr-Cyrl-RS" dirty="0" smtClean="0"/>
              <a:t>да </a:t>
            </a:r>
            <a:r>
              <a:rPr lang="sr-Cyrl-RS" dirty="0"/>
              <a:t>су </a:t>
            </a:r>
            <a:r>
              <a:rPr lang="sr-Cyrl-RS" dirty="0" smtClean="0"/>
              <a:t>им вежбања </a:t>
            </a:r>
            <a:r>
              <a:rPr lang="sr-Cyrl-RS" dirty="0"/>
              <a:t>била лака, </a:t>
            </a:r>
            <a:r>
              <a:rPr lang="sr-Cyrl-RS" dirty="0" smtClean="0"/>
              <a:t>а највише </a:t>
            </a:r>
            <a:r>
              <a:rPr lang="sr-Cyrl-RS" dirty="0"/>
              <a:t>им се допало када су писали рецепте и игрице. Такође </a:t>
            </a:r>
            <a:r>
              <a:rPr lang="sr-Cyrl-RS" dirty="0" smtClean="0"/>
              <a:t>у великој мери сматрају да су савладали градиво и да сада умеју да користе речи и изразе везане за кување</a:t>
            </a:r>
            <a:endParaRPr lang="sr-Cyrl-RS" dirty="0"/>
          </a:p>
          <a:p>
            <a:endParaRPr lang="sr-Cyrl-R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6800" y="3923097"/>
            <a:ext cx="7016817" cy="234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15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80288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 smtClean="0"/>
              <a:t>Самовалуација наставника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CS" dirty="0"/>
              <a:t> Остварен циљ часа __</a:t>
            </a:r>
            <a:r>
              <a:rPr lang="sr-Cyrl-CS" u="sng" dirty="0"/>
              <a:t>да</a:t>
            </a:r>
            <a:r>
              <a:rPr lang="sr-Cyrl-CS" dirty="0"/>
              <a:t>__</a:t>
            </a:r>
            <a:endParaRPr lang="sr-Cyrl-RS" dirty="0"/>
          </a:p>
          <a:p>
            <a:r>
              <a:rPr lang="sr-Cyrl-CS" dirty="0" smtClean="0"/>
              <a:t>Усаглашеност </a:t>
            </a:r>
            <a:r>
              <a:rPr lang="sr-Cyrl-CS" dirty="0"/>
              <a:t>метода и облика рада са циљевима часа __</a:t>
            </a:r>
            <a:r>
              <a:rPr lang="sr-Cyrl-CS" u="sng" dirty="0"/>
              <a:t>да</a:t>
            </a:r>
            <a:r>
              <a:rPr lang="sr-Cyrl-CS" dirty="0"/>
              <a:t>__</a:t>
            </a:r>
            <a:endParaRPr lang="sr-Cyrl-RS" dirty="0"/>
          </a:p>
          <a:p>
            <a:r>
              <a:rPr lang="sr-Cyrl-CS" dirty="0" smtClean="0"/>
              <a:t>Пажња </a:t>
            </a:r>
            <a:r>
              <a:rPr lang="sr-Cyrl-CS" dirty="0"/>
              <a:t>и заинтересованост ученика __</a:t>
            </a:r>
            <a:r>
              <a:rPr lang="sr-Cyrl-CS" u="sng" dirty="0"/>
              <a:t>?</a:t>
            </a:r>
            <a:r>
              <a:rPr lang="sr-Cyrl-CS" dirty="0"/>
              <a:t>__</a:t>
            </a:r>
            <a:endParaRPr lang="sr-Cyrl-RS" dirty="0"/>
          </a:p>
          <a:p>
            <a:r>
              <a:rPr lang="sr-Cyrl-CS" dirty="0" smtClean="0"/>
              <a:t>Продукти </a:t>
            </a:r>
            <a:r>
              <a:rPr lang="sr-Cyrl-CS" dirty="0"/>
              <a:t>ученичких активности-повратна информација __</a:t>
            </a:r>
            <a:r>
              <a:rPr lang="sr-Cyrl-CS" u="sng" dirty="0"/>
              <a:t>да</a:t>
            </a:r>
            <a:r>
              <a:rPr lang="sr-Cyrl-CS" dirty="0"/>
              <a:t>__</a:t>
            </a:r>
            <a:endParaRPr lang="sr-Cyrl-RS" dirty="0"/>
          </a:p>
          <a:p>
            <a:r>
              <a:rPr lang="sr-Cyrl-CS" dirty="0" smtClean="0"/>
              <a:t>Мотивација </a:t>
            </a:r>
            <a:r>
              <a:rPr lang="sr-Cyrl-CS" dirty="0"/>
              <a:t>ученика за рад __</a:t>
            </a:r>
            <a:r>
              <a:rPr lang="sr-Cyrl-CS" u="sng" dirty="0"/>
              <a:t>да</a:t>
            </a:r>
            <a:r>
              <a:rPr lang="sr-Cyrl-CS" dirty="0"/>
              <a:t>__</a:t>
            </a:r>
            <a:endParaRPr lang="sr-Cyrl-RS" dirty="0"/>
          </a:p>
          <a:p>
            <a:r>
              <a:rPr lang="sr-Cyrl-CS" dirty="0" smtClean="0"/>
              <a:t>Уклапање </a:t>
            </a:r>
            <a:r>
              <a:rPr lang="sr-Cyrl-CS" dirty="0"/>
              <a:t>у временску структуру часа __</a:t>
            </a:r>
            <a:r>
              <a:rPr lang="sr-Cyrl-CS" u="sng" dirty="0"/>
              <a:t>да</a:t>
            </a:r>
            <a:r>
              <a:rPr lang="sr-Cyrl-CS" dirty="0"/>
              <a:t>__</a:t>
            </a:r>
            <a:endParaRPr lang="sr-Cyrl-RS" dirty="0"/>
          </a:p>
          <a:p>
            <a:r>
              <a:rPr lang="sr-Cyrl-CS" dirty="0" smtClean="0"/>
              <a:t>Прилагођеност </a:t>
            </a:r>
            <a:r>
              <a:rPr lang="sr-Cyrl-CS" dirty="0"/>
              <a:t>задатака различитим когнитивним нивоима ученика __</a:t>
            </a:r>
            <a:r>
              <a:rPr lang="sr-Cyrl-CS" u="sng" dirty="0"/>
              <a:t>да</a:t>
            </a:r>
            <a:r>
              <a:rPr lang="sr-Cyrl-CS" dirty="0"/>
              <a:t>__</a:t>
            </a:r>
            <a:endParaRPr lang="sr-Cyrl-RS" dirty="0"/>
          </a:p>
          <a:p>
            <a:r>
              <a:rPr lang="sr-Cyrl-CS" dirty="0" smtClean="0"/>
              <a:t>Адекватна </a:t>
            </a:r>
            <a:r>
              <a:rPr lang="sr-Cyrl-CS" dirty="0"/>
              <a:t>наставна средства  __</a:t>
            </a:r>
            <a:r>
              <a:rPr lang="sr-Cyrl-CS" u="sng" dirty="0"/>
              <a:t>да</a:t>
            </a:r>
            <a:r>
              <a:rPr lang="sr-Cyrl-CS" dirty="0"/>
              <a:t>__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27783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</TotalTime>
  <Words>558</Words>
  <Application>Microsoft Office PowerPoint</Application>
  <PresentationFormat>On-screen Show (4:3)</PresentationFormat>
  <Paragraphs>80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Приказ часа за потребе конкурса „Магија је у рукама наставника“</vt:lpstr>
      <vt:lpstr>Подаци о часу:</vt:lpstr>
      <vt:lpstr>Подаци о часу:</vt:lpstr>
      <vt:lpstr>Уводни део часа:</vt:lpstr>
      <vt:lpstr>Уводни део часа:</vt:lpstr>
      <vt:lpstr>Главни део часа:</vt:lpstr>
      <vt:lpstr>Завршни део часа:</vt:lpstr>
      <vt:lpstr>Евалуација ученика</vt:lpstr>
      <vt:lpstr>Самовалуација наставника</vt:lpstr>
      <vt:lpstr>Хвала на пажњи!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Приказ часа за потребе конкурса „Магија је у рукама наставника“</dc:title>
  <dc:creator>Jevra</dc:creator>
  <cp:lastModifiedBy>Jevra</cp:lastModifiedBy>
  <cp:revision>9</cp:revision>
  <dcterms:created xsi:type="dcterms:W3CDTF">2006-08-16T00:00:00Z</dcterms:created>
  <dcterms:modified xsi:type="dcterms:W3CDTF">2020-05-31T21:21:12Z</dcterms:modified>
</cp:coreProperties>
</file>