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B6AEE-3B11-42B8-A5A2-8A800554E8A5}" type="datetimeFigureOut">
              <a:rPr lang="en-US" smtClean="0"/>
              <a:t>27.04.2020.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0F43E-9D61-44CC-9DA0-30EAB5A6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1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3582EC-2E47-4B0F-B1AC-EC98FD0B662B}" type="slidenum">
              <a:rPr lang="sr-Cyrl-CS" smtClean="0"/>
              <a:pPr>
                <a:spcBef>
                  <a:spcPct val="0"/>
                </a:spcBef>
              </a:pPr>
              <a:t>1</a:t>
            </a:fld>
            <a:endParaRPr lang="sr-Cyrl-CS" smtClean="0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1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310-27D9-4861-81B9-FEDEA69910B9}" type="datetimeFigureOut">
              <a:rPr lang="en-US" smtClean="0"/>
              <a:t>27.04.2020.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F1E5-1F3D-49A1-A41E-8FF4EDCCC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9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310-27D9-4861-81B9-FEDEA69910B9}" type="datetimeFigureOut">
              <a:rPr lang="en-US" smtClean="0"/>
              <a:t>27.04.2020.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F1E5-1F3D-49A1-A41E-8FF4EDCCC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1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310-27D9-4861-81B9-FEDEA69910B9}" type="datetimeFigureOut">
              <a:rPr lang="en-US" smtClean="0"/>
              <a:t>27.04.2020.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F1E5-1F3D-49A1-A41E-8FF4EDCCC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6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ADC2F-32CA-48DD-9AB4-36998F9E2A2C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96002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310-27D9-4861-81B9-FEDEA69910B9}" type="datetimeFigureOut">
              <a:rPr lang="en-US" smtClean="0"/>
              <a:t>27.04.2020.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F1E5-1F3D-49A1-A41E-8FF4EDCCC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310-27D9-4861-81B9-FEDEA69910B9}" type="datetimeFigureOut">
              <a:rPr lang="en-US" smtClean="0"/>
              <a:t>27.04.2020.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F1E5-1F3D-49A1-A41E-8FF4EDCCC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9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310-27D9-4861-81B9-FEDEA69910B9}" type="datetimeFigureOut">
              <a:rPr lang="en-US" smtClean="0"/>
              <a:t>27.04.2020.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F1E5-1F3D-49A1-A41E-8FF4EDCCC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6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310-27D9-4861-81B9-FEDEA69910B9}" type="datetimeFigureOut">
              <a:rPr lang="en-US" smtClean="0"/>
              <a:t>27.04.2020.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F1E5-1F3D-49A1-A41E-8FF4EDCCC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310-27D9-4861-81B9-FEDEA69910B9}" type="datetimeFigureOut">
              <a:rPr lang="en-US" smtClean="0"/>
              <a:t>27.04.2020.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F1E5-1F3D-49A1-A41E-8FF4EDCCC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310-27D9-4861-81B9-FEDEA69910B9}" type="datetimeFigureOut">
              <a:rPr lang="en-US" smtClean="0"/>
              <a:t>27.04.2020.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F1E5-1F3D-49A1-A41E-8FF4EDCCC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5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310-27D9-4861-81B9-FEDEA69910B9}" type="datetimeFigureOut">
              <a:rPr lang="en-US" smtClean="0"/>
              <a:t>27.04.2020.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F1E5-1F3D-49A1-A41E-8FF4EDCCC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8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310-27D9-4861-81B9-FEDEA69910B9}" type="datetimeFigureOut">
              <a:rPr lang="en-US" smtClean="0"/>
              <a:t>27.04.2020.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F1E5-1F3D-49A1-A41E-8FF4EDCCC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3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E7310-27D9-4861-81B9-FEDEA69910B9}" type="datetimeFigureOut">
              <a:rPr lang="en-US" smtClean="0"/>
              <a:t>27.04.2020.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4F1E5-1F3D-49A1-A41E-8FF4EDCCC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8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2746375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r-Latn-CS" sz="2400" b="1" dirty="0">
                <a:solidFill>
                  <a:srgbClr val="FF0000"/>
                </a:solidFill>
                <a:latin typeface="Arial Narrow" pitchFamily="34" charset="0"/>
              </a:rPr>
              <a:t>PRIPREMA U ELEKTRONSKOM PREZENTACIONOM (.ppt) FORMATU</a:t>
            </a:r>
            <a:br>
              <a:rPr lang="sr-Latn-CS" sz="2400" b="1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sr-Latn-CS" sz="2400" dirty="0">
                <a:solidFill>
                  <a:srgbClr val="FF0000"/>
                </a:solidFill>
                <a:latin typeface="Arial Narrow" pitchFamily="34" charset="0"/>
              </a:rPr>
              <a:t>NASTAVNA OBLAST: </a:t>
            </a:r>
            <a:r>
              <a:rPr lang="sr-Latn-CS" sz="2000" b="1" dirty="0">
                <a:solidFill>
                  <a:srgbClr val="FF0000"/>
                </a:solidFill>
              </a:rPr>
              <a:t>MODELIRANJE MAŠINSKIH SKLOPOVA I KONSTRUKCIJA, RAD SA SKLOPOVIMA I USPOSTAVLJANJE KRETANJA U FORMI MAHANIZAMA   </a:t>
            </a:r>
            <a:r>
              <a:rPr lang="sr-Latn-CS" sz="2400" dirty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sr-Latn-CS" sz="2400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sr-Latn-CS" sz="2400" dirty="0">
                <a:solidFill>
                  <a:srgbClr val="FF0000"/>
                </a:solidFill>
                <a:latin typeface="Arial Narrow" pitchFamily="34" charset="0"/>
              </a:rPr>
              <a:t> UDRUŽENE NASTAVNE JEDINICE: </a:t>
            </a:r>
            <a:r>
              <a:rPr lang="sr-Latn-C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/>
            </a:r>
            <a:br>
              <a:rPr lang="sr-Latn-C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</a:br>
            <a:r>
              <a:rPr lang="sr-Latn-C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Uspostavljanje MEHANIZMA tipskog motora </a:t>
            </a:r>
            <a:endParaRPr lang="sr-Cyrl-CS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953000"/>
            <a:ext cx="7772400" cy="1371600"/>
          </a:xfrm>
          <a:solidFill>
            <a:srgbClr val="FFFF00"/>
          </a:solidFill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sr-Latn-C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Kreiranje sklopa u formi kinematičkog lanca -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“</a:t>
            </a:r>
            <a:r>
              <a:rPr lang="sr-Latn-C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MEHANIZMA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“</a:t>
            </a:r>
            <a:endParaRPr lang="sr-Latn-CS" sz="1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sr-Latn-C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Kreiranje kombinovanog statičko-kinematičkog sklopa</a:t>
            </a:r>
          </a:p>
          <a:p>
            <a:pPr eaLnBrk="1" hangingPunct="1">
              <a:buFontTx/>
              <a:buChar char="•"/>
              <a:defRPr/>
            </a:pPr>
            <a:r>
              <a:rPr lang="sr-Latn-C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Pretvaranje modela sklopa u formu mehanizma (</a:t>
            </a:r>
            <a:r>
              <a:rPr lang="sr-Latn-C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modul / Mechanism</a:t>
            </a:r>
            <a:r>
              <a:rPr lang="sr-Latn-C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) i   uspostavljanje kretanja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209800" y="533400"/>
          <a:ext cx="297180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4" imgW="4430160" imgH="1807200" progId="CorelDRAW.Graphic.12">
                  <p:embed/>
                </p:oleObj>
              </mc:Choice>
              <mc:Fallback>
                <p:oleObj name="CorelDRAW" r:id="rId4" imgW="4430160" imgH="180720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3400"/>
                        <a:ext cx="2971800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6096000" y="609600"/>
            <a:ext cx="3886200" cy="1384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sr-Latn-CS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OVAJ MATERIJAL JE ORIGINALNI KURS tehničke škole – Stara Pazova</a:t>
            </a:r>
            <a:r>
              <a:rPr lang="en-US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®</a:t>
            </a:r>
            <a:r>
              <a:rPr lang="sr-Latn-CS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. Materijal je autorizovan (prim. </a:t>
            </a:r>
            <a:r>
              <a:rPr lang="sr-Latn-CS" sz="1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Ogrizovic Milutin</a:t>
            </a:r>
            <a:r>
              <a:rPr lang="en-US" sz="1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©</a:t>
            </a:r>
            <a:r>
              <a:rPr lang="sr-Latn-CS" sz="1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MTKK-Stara Pazova</a:t>
            </a:r>
            <a:r>
              <a:rPr lang="en-US" sz="1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®</a:t>
            </a:r>
            <a:r>
              <a:rPr lang="sr-Latn-CS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), tako da svaki oblik njegovog korišćenja, bez odobrenja autora predstavlja KRIVIČNO DELO !</a:t>
            </a:r>
            <a:endParaRPr lang="sr-Cyrl-CS" sz="14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60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8150" y="862014"/>
            <a:ext cx="6235700" cy="4675187"/>
          </a:xfrm>
          <a:noFill/>
        </p:spPr>
      </p:pic>
      <p:sp>
        <p:nvSpPr>
          <p:cNvPr id="3" name="Rounded Rectangle 2"/>
          <p:cNvSpPr/>
          <p:nvPr/>
        </p:nvSpPr>
        <p:spPr>
          <a:xfrm>
            <a:off x="8610600" y="1219200"/>
            <a:ext cx="762000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Latn-CS" sz="1400" b="1" dirty="0">
                <a:solidFill>
                  <a:srgbClr val="FF0000"/>
                </a:solidFill>
                <a:latin typeface="Arial Black" pitchFamily="34" charset="0"/>
              </a:rPr>
              <a:t>play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rot="10800000">
            <a:off x="5181600" y="1447800"/>
            <a:ext cx="3429000" cy="158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72000" y="1219200"/>
            <a:ext cx="685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95782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49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8150" y="862014"/>
            <a:ext cx="6235700" cy="4675187"/>
          </a:xfrm>
          <a:noFill/>
        </p:spPr>
      </p:pic>
      <p:sp>
        <p:nvSpPr>
          <p:cNvPr id="3" name="Rounded Rectangle 2"/>
          <p:cNvSpPr/>
          <p:nvPr/>
        </p:nvSpPr>
        <p:spPr>
          <a:xfrm>
            <a:off x="4191000" y="1752600"/>
            <a:ext cx="990600" cy="2286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r-Latn-CS"/>
          </a:p>
        </p:txBody>
      </p:sp>
      <p:cxnSp>
        <p:nvCxnSpPr>
          <p:cNvPr id="5" name="Elbow Connector 4"/>
          <p:cNvCxnSpPr/>
          <p:nvPr/>
        </p:nvCxnSpPr>
        <p:spPr>
          <a:xfrm rot="16200000" flipH="1">
            <a:off x="4267200" y="1219200"/>
            <a:ext cx="685800" cy="38100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181600" y="1371600"/>
            <a:ext cx="35052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Latn-CS" sz="1400" b="1" dirty="0">
                <a:solidFill>
                  <a:srgbClr val="FF0000"/>
                </a:solidFill>
                <a:latin typeface="Arial Black" pitchFamily="34" charset="0"/>
              </a:rPr>
              <a:t>Modul za uspostavljanje kinematičkog mehanizma – “Mechanism”</a:t>
            </a:r>
          </a:p>
        </p:txBody>
      </p:sp>
    </p:spTree>
    <p:extLst>
      <p:ext uri="{BB962C8B-B14F-4D97-AF65-F5344CB8AC3E}">
        <p14:creationId xmlns:p14="http://schemas.microsoft.com/office/powerpoint/2010/main" val="355571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50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8150" y="862014"/>
            <a:ext cx="6235700" cy="4675187"/>
          </a:xfrm>
          <a:noFill/>
        </p:spPr>
      </p:pic>
      <p:sp>
        <p:nvSpPr>
          <p:cNvPr id="3" name="Rounded Rectangle 2"/>
          <p:cNvSpPr/>
          <p:nvPr/>
        </p:nvSpPr>
        <p:spPr>
          <a:xfrm>
            <a:off x="8458200" y="1905000"/>
            <a:ext cx="914400" cy="3810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r-Latn-CS"/>
          </a:p>
        </p:txBody>
      </p:sp>
      <p:sp>
        <p:nvSpPr>
          <p:cNvPr id="4" name="Rectangle 3"/>
          <p:cNvSpPr/>
          <p:nvPr/>
        </p:nvSpPr>
        <p:spPr>
          <a:xfrm>
            <a:off x="5181600" y="1066800"/>
            <a:ext cx="40386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Latn-CS" sz="1400" b="1" dirty="0">
                <a:solidFill>
                  <a:srgbClr val="FF0000"/>
                </a:solidFill>
                <a:latin typeface="Arial Black" pitchFamily="34" charset="0"/>
              </a:rPr>
              <a:t>“Servo Motors” – opcija za kreiranje mehanizma MOTORA !</a:t>
            </a:r>
          </a:p>
        </p:txBody>
      </p:sp>
    </p:spTree>
    <p:extLst>
      <p:ext uri="{BB962C8B-B14F-4D97-AF65-F5344CB8AC3E}">
        <p14:creationId xmlns:p14="http://schemas.microsoft.com/office/powerpoint/2010/main" val="360573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51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8150" y="862014"/>
            <a:ext cx="6235700" cy="4675187"/>
          </a:xfrm>
          <a:noFill/>
        </p:spPr>
      </p:pic>
      <p:sp>
        <p:nvSpPr>
          <p:cNvPr id="3" name="Rectangle 2"/>
          <p:cNvSpPr/>
          <p:nvPr/>
        </p:nvSpPr>
        <p:spPr>
          <a:xfrm>
            <a:off x="7620000" y="838200"/>
            <a:ext cx="1600200" cy="17526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r-Latn-CS"/>
          </a:p>
        </p:txBody>
      </p:sp>
      <p:sp>
        <p:nvSpPr>
          <p:cNvPr id="4" name="Oval 3"/>
          <p:cNvSpPr/>
          <p:nvPr/>
        </p:nvSpPr>
        <p:spPr>
          <a:xfrm>
            <a:off x="6477000" y="2590800"/>
            <a:ext cx="1295400" cy="685800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r-Latn-CS"/>
          </a:p>
        </p:txBody>
      </p:sp>
      <p:sp>
        <p:nvSpPr>
          <p:cNvPr id="5" name="Rectangle 4"/>
          <p:cNvSpPr/>
          <p:nvPr/>
        </p:nvSpPr>
        <p:spPr>
          <a:xfrm>
            <a:off x="4343400" y="4267200"/>
            <a:ext cx="46482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r-Latn-CS" sz="1400" b="1">
                <a:solidFill>
                  <a:srgbClr val="FF0000"/>
                </a:solidFill>
                <a:latin typeface="Arial Black" panose="020B0A04020102020204" pitchFamily="34" charset="0"/>
              </a:rPr>
              <a:t>DEFINIŠE SE “VEZA” IZMEĐU POGONSKOG I GONJENOG DELA MEHANIZMA – osa pogonskog vratila !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924800" y="1981200"/>
            <a:ext cx="1143000" cy="1588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896100" y="2171700"/>
            <a:ext cx="1066800" cy="6858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17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5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8150" y="862014"/>
            <a:ext cx="6235700" cy="4675187"/>
          </a:xfrm>
          <a:noFill/>
        </p:spPr>
      </p:pic>
      <p:sp>
        <p:nvSpPr>
          <p:cNvPr id="3" name="Oval 2"/>
          <p:cNvSpPr/>
          <p:nvPr/>
        </p:nvSpPr>
        <p:spPr>
          <a:xfrm>
            <a:off x="7848600" y="1447800"/>
            <a:ext cx="7620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r-Latn-CS"/>
          </a:p>
        </p:txBody>
      </p:sp>
      <p:sp>
        <p:nvSpPr>
          <p:cNvPr id="4" name="Rectangle 3"/>
          <p:cNvSpPr/>
          <p:nvPr/>
        </p:nvSpPr>
        <p:spPr>
          <a:xfrm>
            <a:off x="3352800" y="1219200"/>
            <a:ext cx="42672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Latn-CS" sz="1400" b="1" dirty="0">
                <a:solidFill>
                  <a:srgbClr val="FF0000"/>
                </a:solidFill>
                <a:latin typeface="Arial Black" pitchFamily="34" charset="0"/>
              </a:rPr>
              <a:t>ZATIM SE DEFINIŠE KARAKTER MOTORA – </a:t>
            </a:r>
            <a:r>
              <a:rPr lang="sr-Latn-CS" sz="1600" b="1" u="sng" dirty="0">
                <a:solidFill>
                  <a:srgbClr val="FF0000"/>
                </a:solidFill>
                <a:latin typeface="Arial Black" pitchFamily="34" charset="0"/>
              </a:rPr>
              <a:t>“Velocity” </a:t>
            </a:r>
            <a:r>
              <a:rPr lang="sr-Latn-CS" sz="1400" b="1" dirty="0">
                <a:solidFill>
                  <a:srgbClr val="FF0000"/>
                </a:solidFill>
                <a:latin typeface="Arial Black" pitchFamily="34" charset="0"/>
              </a:rPr>
              <a:t>na bazi pretvaranja pravolinijskog kretanja POGONSKE KLIPNJAČE u obrtno kretanje IZVRŠNOG ZAMAJCA 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0" y="3505200"/>
            <a:ext cx="533400" cy="15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27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53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8150" y="862014"/>
            <a:ext cx="6235700" cy="4675187"/>
          </a:xfrm>
          <a:noFill/>
        </p:spPr>
      </p:pic>
      <p:sp>
        <p:nvSpPr>
          <p:cNvPr id="3" name="Oval 2"/>
          <p:cNvSpPr/>
          <p:nvPr/>
        </p:nvSpPr>
        <p:spPr>
          <a:xfrm>
            <a:off x="8077200" y="3200400"/>
            <a:ext cx="5334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r-Latn-CS"/>
          </a:p>
        </p:txBody>
      </p:sp>
      <p:sp>
        <p:nvSpPr>
          <p:cNvPr id="4" name="Curved Left Arrow 3"/>
          <p:cNvSpPr/>
          <p:nvPr/>
        </p:nvSpPr>
        <p:spPr>
          <a:xfrm>
            <a:off x="7315200" y="2514600"/>
            <a:ext cx="304800" cy="457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r-Latn-C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77200" y="2514600"/>
            <a:ext cx="5334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Latn-CS" sz="1400" b="1" dirty="0">
                <a:solidFill>
                  <a:srgbClr val="FF0000"/>
                </a:solidFill>
                <a:latin typeface="Arial Black" pitchFamily="34" charset="0"/>
              </a:rPr>
              <a:t>90°</a:t>
            </a:r>
          </a:p>
        </p:txBody>
      </p:sp>
      <p:sp>
        <p:nvSpPr>
          <p:cNvPr id="6" name="Rectangle 5"/>
          <p:cNvSpPr/>
          <p:nvPr/>
        </p:nvSpPr>
        <p:spPr>
          <a:xfrm>
            <a:off x="8153400" y="2209800"/>
            <a:ext cx="1219200" cy="304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Latn-CS" sz="1400" b="1" dirty="0">
                <a:solidFill>
                  <a:srgbClr val="FF0000"/>
                </a:solidFill>
                <a:latin typeface="Arial Black" pitchFamily="34" charset="0"/>
              </a:rPr>
              <a:t>amplituda</a:t>
            </a:r>
          </a:p>
        </p:txBody>
      </p:sp>
    </p:spTree>
    <p:extLst>
      <p:ext uri="{BB962C8B-B14F-4D97-AF65-F5344CB8AC3E}">
        <p14:creationId xmlns:p14="http://schemas.microsoft.com/office/powerpoint/2010/main" val="150203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55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8150" y="862014"/>
            <a:ext cx="6235700" cy="4675187"/>
          </a:xfrm>
          <a:noFill/>
        </p:spPr>
      </p:pic>
    </p:spTree>
    <p:extLst>
      <p:ext uri="{BB962C8B-B14F-4D97-AF65-F5344CB8AC3E}">
        <p14:creationId xmlns:p14="http://schemas.microsoft.com/office/powerpoint/2010/main" val="204102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56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8150" y="862014"/>
            <a:ext cx="6235700" cy="4675187"/>
          </a:xfrm>
          <a:noFill/>
        </p:spPr>
      </p:pic>
      <p:sp>
        <p:nvSpPr>
          <p:cNvPr id="3" name="Oval 2"/>
          <p:cNvSpPr/>
          <p:nvPr/>
        </p:nvSpPr>
        <p:spPr>
          <a:xfrm>
            <a:off x="7543800" y="12954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r-Latn-CS"/>
          </a:p>
        </p:txBody>
      </p:sp>
      <p:cxnSp>
        <p:nvCxnSpPr>
          <p:cNvPr id="5" name="Straight Connector 4"/>
          <p:cNvCxnSpPr/>
          <p:nvPr/>
        </p:nvCxnSpPr>
        <p:spPr>
          <a:xfrm>
            <a:off x="8153400" y="2209800"/>
            <a:ext cx="381000" cy="15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8458200" y="1905000"/>
            <a:ext cx="9906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Latn-CS" sz="1400" b="1" dirty="0">
                <a:solidFill>
                  <a:srgbClr val="FF0000"/>
                </a:solidFill>
                <a:latin typeface="Arial Black" pitchFamily="34" charset="0"/>
              </a:rPr>
              <a:t>20 sec.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0" y="3962400"/>
            <a:ext cx="609600" cy="3810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0770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58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8150" y="862014"/>
            <a:ext cx="6235700" cy="4675187"/>
          </a:xfrm>
          <a:noFill/>
        </p:spPr>
      </p:pic>
      <p:sp>
        <p:nvSpPr>
          <p:cNvPr id="3" name="Oval 2"/>
          <p:cNvSpPr/>
          <p:nvPr/>
        </p:nvSpPr>
        <p:spPr>
          <a:xfrm>
            <a:off x="8077200" y="3962400"/>
            <a:ext cx="5334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r-Latn-CS"/>
          </a:p>
        </p:txBody>
      </p:sp>
      <p:sp>
        <p:nvSpPr>
          <p:cNvPr id="4" name="Rectangle 3"/>
          <p:cNvSpPr/>
          <p:nvPr/>
        </p:nvSpPr>
        <p:spPr>
          <a:xfrm>
            <a:off x="7010400" y="4419600"/>
            <a:ext cx="2438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Latn-CS" sz="1400" b="1" dirty="0">
                <a:solidFill>
                  <a:srgbClr val="FF0000"/>
                </a:solidFill>
                <a:latin typeface="Arial Black" pitchFamily="34" charset="0"/>
              </a:rPr>
              <a:t>Potvrda definisanih parametara kretanja !</a:t>
            </a:r>
          </a:p>
        </p:txBody>
      </p:sp>
    </p:spTree>
    <p:extLst>
      <p:ext uri="{BB962C8B-B14F-4D97-AF65-F5344CB8AC3E}">
        <p14:creationId xmlns:p14="http://schemas.microsoft.com/office/powerpoint/2010/main" val="2191679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Widescreen</PresentationFormat>
  <Paragraphs>15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Calibri Light</vt:lpstr>
      <vt:lpstr>Office Theme</vt:lpstr>
      <vt:lpstr>CorelDRAW 12.0 Graphic</vt:lpstr>
      <vt:lpstr>PRIPREMA U ELEKTRONSKOM PREZENTACIONOM (.ppt) FORMATU NASTAVNA OBLAST: MODELIRANJE MAŠINSKIH SKLOPOVA I KONSTRUKCIJA, RAD SA SKLOPOVIMA I USPOSTAVLJANJE KRETANJA U FORMI MAHANIZAMA     UDRUŽENE NASTAVNE JEDINICE:  Uspostavljanje MEHANIZMA tipskog motora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PRIPREMA U ELEKTRONSKOM PREZENTACIONOM (.ppt) FORMATU NASTAVNA OBLAST: MODELIRANJE MAŠINSKIH SKLOPOVA I KONSTRUKCIJA, RAD SA SKLOPOVIMA I USPOSTAVLJANJE KRETANJA U FORMI MAHANIZAMA     UDRUŽENE NASTAVNE JEDINICE:  Uspostavljanje MEHANIZMA tipskog motora </dc:title>
  <dc:creator>Milutin</dc:creator>
  <cp:lastModifiedBy>Milutin</cp:lastModifiedBy>
  <cp:revision>1</cp:revision>
  <dcterms:created xsi:type="dcterms:W3CDTF">2020-04-27T16:16:42Z</dcterms:created>
  <dcterms:modified xsi:type="dcterms:W3CDTF">2020-04-27T16:17:21Z</dcterms:modified>
</cp:coreProperties>
</file>